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30"/>
  </p:notesMasterIdLst>
  <p:handoutMasterIdLst>
    <p:handoutMasterId r:id="rId31"/>
  </p:handoutMasterIdLst>
  <p:sldIdLst>
    <p:sldId id="279" r:id="rId3"/>
    <p:sldId id="287" r:id="rId4"/>
    <p:sldId id="288" r:id="rId5"/>
    <p:sldId id="289" r:id="rId6"/>
    <p:sldId id="290" r:id="rId7"/>
    <p:sldId id="291" r:id="rId8"/>
    <p:sldId id="296" r:id="rId9"/>
    <p:sldId id="292" r:id="rId10"/>
    <p:sldId id="293" r:id="rId11"/>
    <p:sldId id="297" r:id="rId12"/>
    <p:sldId id="301" r:id="rId13"/>
    <p:sldId id="298" r:id="rId14"/>
    <p:sldId id="299" r:id="rId15"/>
    <p:sldId id="300" r:id="rId16"/>
    <p:sldId id="302" r:id="rId17"/>
    <p:sldId id="303" r:id="rId18"/>
    <p:sldId id="304" r:id="rId19"/>
    <p:sldId id="294" r:id="rId20"/>
    <p:sldId id="305" r:id="rId21"/>
    <p:sldId id="306" r:id="rId22"/>
    <p:sldId id="307" r:id="rId23"/>
    <p:sldId id="309" r:id="rId24"/>
    <p:sldId id="308" r:id="rId25"/>
    <p:sldId id="310" r:id="rId26"/>
    <p:sldId id="311" r:id="rId27"/>
    <p:sldId id="312" r:id="rId28"/>
    <p:sldId id="313" r:id="rId29"/>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6"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3447BB-5D67-496B-8E87-E561075AD55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74" d="100"/>
          <a:sy n="74" d="100"/>
        </p:scale>
        <p:origin x="582" y="72"/>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54C6E1-AF92-4FB7-A013-0B520EBC30AE}" type="datetimeFigureOut">
              <a:rPr lang="en-US"/>
              <a:t>9/21/2015</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A52D9BF-D574-4807-B36C-9E2A025BE826}" type="slidenum">
              <a:rPr/>
              <a:t>‹#›</a:t>
            </a:fld>
            <a:endParaRPr/>
          </a:p>
        </p:txBody>
      </p:sp>
    </p:spTree>
    <p:extLst>
      <p:ext uri="{BB962C8B-B14F-4D97-AF65-F5344CB8AC3E}">
        <p14:creationId xmlns:p14="http://schemas.microsoft.com/office/powerpoint/2010/main" val="23067921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C10850-0874-4A61-99B4-D613C5E8D9EA}" type="datetimeFigureOut">
              <a:rPr lang="en-US"/>
              <a:t>9/21/2015</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1EC53-F507-411E-9ADC-FBCFECE09D3D}" type="slidenum">
              <a:rPr/>
              <a:t>‹#›</a:t>
            </a:fld>
            <a:endParaRPr/>
          </a:p>
        </p:txBody>
      </p:sp>
    </p:spTree>
    <p:extLst>
      <p:ext uri="{BB962C8B-B14F-4D97-AF65-F5344CB8AC3E}">
        <p14:creationId xmlns:p14="http://schemas.microsoft.com/office/powerpoint/2010/main" val="758182631"/>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Isosceles Triangle 5"/>
          <p:cNvSpPr/>
          <p:nvPr/>
        </p:nvSpPr>
        <p:spPr>
          <a:xfrm>
            <a:off x="-1607" y="-1115"/>
            <a:ext cx="12190403" cy="6863692"/>
          </a:xfrm>
          <a:custGeom>
            <a:avLst/>
            <a:gdLst/>
            <a:ahLst/>
            <a:cxnLst/>
            <a:rect l="l" t="t" r="r" b="b"/>
            <a:pathLst>
              <a:path w="9145184" h="5147769">
                <a:moveTo>
                  <a:pt x="4573206" y="2611793"/>
                </a:moveTo>
                <a:lnTo>
                  <a:pt x="4673081" y="5144337"/>
                </a:lnTo>
                <a:lnTo>
                  <a:pt x="4473331" y="5144337"/>
                </a:lnTo>
                <a:close/>
                <a:moveTo>
                  <a:pt x="4571642" y="2577669"/>
                </a:moveTo>
                <a:lnTo>
                  <a:pt x="4568842" y="2582993"/>
                </a:lnTo>
                <a:lnTo>
                  <a:pt x="4572592" y="2595063"/>
                </a:lnTo>
                <a:lnTo>
                  <a:pt x="4576342" y="2582993"/>
                </a:lnTo>
                <a:lnTo>
                  <a:pt x="4573542" y="2577669"/>
                </a:lnTo>
                <a:lnTo>
                  <a:pt x="4576527" y="2582398"/>
                </a:lnTo>
                <a:lnTo>
                  <a:pt x="4577948" y="2577822"/>
                </a:lnTo>
                <a:lnTo>
                  <a:pt x="4576812" y="2582849"/>
                </a:lnTo>
                <a:lnTo>
                  <a:pt x="6195680" y="5147769"/>
                </a:lnTo>
                <a:lnTo>
                  <a:pt x="5925258" y="5147769"/>
                </a:lnTo>
                <a:lnTo>
                  <a:pt x="4576648" y="2583574"/>
                </a:lnTo>
                <a:lnTo>
                  <a:pt x="4573436" y="2597778"/>
                </a:lnTo>
                <a:lnTo>
                  <a:pt x="5365626" y="5147732"/>
                </a:lnTo>
                <a:lnTo>
                  <a:pt x="5148352" y="5147731"/>
                </a:lnTo>
                <a:lnTo>
                  <a:pt x="4572592" y="2601509"/>
                </a:lnTo>
                <a:lnTo>
                  <a:pt x="3996832" y="5147731"/>
                </a:lnTo>
                <a:lnTo>
                  <a:pt x="3779558" y="5147732"/>
                </a:lnTo>
                <a:lnTo>
                  <a:pt x="4571749" y="2597778"/>
                </a:lnTo>
                <a:lnTo>
                  <a:pt x="4568537" y="2583574"/>
                </a:lnTo>
                <a:lnTo>
                  <a:pt x="3219926" y="5147769"/>
                </a:lnTo>
                <a:lnTo>
                  <a:pt x="2949504" y="5147769"/>
                </a:lnTo>
                <a:lnTo>
                  <a:pt x="4568373" y="2582849"/>
                </a:lnTo>
                <a:lnTo>
                  <a:pt x="4567236" y="2577822"/>
                </a:lnTo>
                <a:lnTo>
                  <a:pt x="4568658" y="2582398"/>
                </a:lnTo>
                <a:close/>
                <a:moveTo>
                  <a:pt x="4575557" y="2575085"/>
                </a:moveTo>
                <a:lnTo>
                  <a:pt x="7359080" y="5147393"/>
                </a:lnTo>
                <a:lnTo>
                  <a:pt x="6952676" y="5147393"/>
                </a:lnTo>
                <a:close/>
                <a:moveTo>
                  <a:pt x="4569627" y="2575085"/>
                </a:moveTo>
                <a:lnTo>
                  <a:pt x="2192508" y="5147393"/>
                </a:lnTo>
                <a:lnTo>
                  <a:pt x="1786104" y="5147393"/>
                </a:lnTo>
                <a:close/>
                <a:moveTo>
                  <a:pt x="4575024" y="2574459"/>
                </a:moveTo>
                <a:lnTo>
                  <a:pt x="4578940" y="2575344"/>
                </a:lnTo>
                <a:lnTo>
                  <a:pt x="4578048" y="2574781"/>
                </a:lnTo>
                <a:lnTo>
                  <a:pt x="4579253" y="2575415"/>
                </a:lnTo>
                <a:lnTo>
                  <a:pt x="9145184" y="3607878"/>
                </a:lnTo>
                <a:lnTo>
                  <a:pt x="9145184" y="3994264"/>
                </a:lnTo>
                <a:lnTo>
                  <a:pt x="4580914" y="2576289"/>
                </a:lnTo>
                <a:lnTo>
                  <a:pt x="9144554" y="4976484"/>
                </a:lnTo>
                <a:lnTo>
                  <a:pt x="9144554" y="5147483"/>
                </a:lnTo>
                <a:lnTo>
                  <a:pt x="8654212" y="5147483"/>
                </a:lnTo>
                <a:lnTo>
                  <a:pt x="4579973" y="2575996"/>
                </a:lnTo>
                <a:close/>
                <a:moveTo>
                  <a:pt x="4570160" y="2574459"/>
                </a:moveTo>
                <a:lnTo>
                  <a:pt x="4565211" y="2575996"/>
                </a:lnTo>
                <a:lnTo>
                  <a:pt x="490972" y="5147483"/>
                </a:lnTo>
                <a:lnTo>
                  <a:pt x="629" y="5147483"/>
                </a:lnTo>
                <a:lnTo>
                  <a:pt x="630" y="4976484"/>
                </a:lnTo>
                <a:lnTo>
                  <a:pt x="4564270" y="2576289"/>
                </a:lnTo>
                <a:lnTo>
                  <a:pt x="0" y="3994264"/>
                </a:lnTo>
                <a:lnTo>
                  <a:pt x="0" y="3607878"/>
                </a:lnTo>
                <a:lnTo>
                  <a:pt x="4565931" y="2575415"/>
                </a:lnTo>
                <a:lnTo>
                  <a:pt x="4567137" y="2574781"/>
                </a:lnTo>
                <a:lnTo>
                  <a:pt x="4566244" y="2575344"/>
                </a:lnTo>
                <a:close/>
                <a:moveTo>
                  <a:pt x="630" y="286"/>
                </a:moveTo>
                <a:lnTo>
                  <a:pt x="490972" y="286"/>
                </a:lnTo>
                <a:lnTo>
                  <a:pt x="4565212" y="2571773"/>
                </a:lnTo>
                <a:lnTo>
                  <a:pt x="4567326" y="2572430"/>
                </a:lnTo>
                <a:lnTo>
                  <a:pt x="4569443" y="2572513"/>
                </a:lnTo>
                <a:lnTo>
                  <a:pt x="1786104" y="376"/>
                </a:lnTo>
                <a:lnTo>
                  <a:pt x="2192508" y="376"/>
                </a:lnTo>
                <a:lnTo>
                  <a:pt x="4569471" y="2572514"/>
                </a:lnTo>
                <a:lnTo>
                  <a:pt x="4571301" y="2572587"/>
                </a:lnTo>
                <a:lnTo>
                  <a:pt x="4569599" y="2572654"/>
                </a:lnTo>
                <a:lnTo>
                  <a:pt x="4569627" y="2572684"/>
                </a:lnTo>
                <a:lnTo>
                  <a:pt x="4569595" y="2572654"/>
                </a:lnTo>
                <a:lnTo>
                  <a:pt x="4568222" y="2572708"/>
                </a:lnTo>
                <a:lnTo>
                  <a:pt x="4570160" y="2573310"/>
                </a:lnTo>
                <a:lnTo>
                  <a:pt x="4567604" y="2572732"/>
                </a:lnTo>
                <a:lnTo>
                  <a:pt x="4566783" y="2572765"/>
                </a:lnTo>
                <a:lnTo>
                  <a:pt x="4567137" y="2572988"/>
                </a:lnTo>
                <a:lnTo>
                  <a:pt x="4566717" y="2572767"/>
                </a:lnTo>
                <a:lnTo>
                  <a:pt x="1205" y="2752816"/>
                </a:lnTo>
                <a:lnTo>
                  <a:pt x="1205" y="2392358"/>
                </a:lnTo>
                <a:lnTo>
                  <a:pt x="4565974" y="2572377"/>
                </a:lnTo>
                <a:lnTo>
                  <a:pt x="4565931" y="2572354"/>
                </a:lnTo>
                <a:lnTo>
                  <a:pt x="0" y="1539891"/>
                </a:lnTo>
                <a:lnTo>
                  <a:pt x="0" y="1153505"/>
                </a:lnTo>
                <a:lnTo>
                  <a:pt x="4564271" y="2571481"/>
                </a:lnTo>
                <a:lnTo>
                  <a:pt x="630" y="171286"/>
                </a:lnTo>
                <a:close/>
                <a:moveTo>
                  <a:pt x="9144554" y="286"/>
                </a:moveTo>
                <a:lnTo>
                  <a:pt x="9144554" y="171286"/>
                </a:lnTo>
                <a:lnTo>
                  <a:pt x="4580915" y="2571480"/>
                </a:lnTo>
                <a:lnTo>
                  <a:pt x="9145184" y="1153505"/>
                </a:lnTo>
                <a:lnTo>
                  <a:pt x="9145184" y="1539891"/>
                </a:lnTo>
                <a:lnTo>
                  <a:pt x="4579254" y="2572354"/>
                </a:lnTo>
                <a:lnTo>
                  <a:pt x="4579211" y="2572377"/>
                </a:lnTo>
                <a:lnTo>
                  <a:pt x="9143978" y="2392358"/>
                </a:lnTo>
                <a:lnTo>
                  <a:pt x="9143979" y="2752816"/>
                </a:lnTo>
                <a:lnTo>
                  <a:pt x="4578467" y="2572767"/>
                </a:lnTo>
                <a:lnTo>
                  <a:pt x="4578048" y="2572988"/>
                </a:lnTo>
                <a:lnTo>
                  <a:pt x="4578402" y="2572765"/>
                </a:lnTo>
                <a:lnTo>
                  <a:pt x="4577580" y="2572732"/>
                </a:lnTo>
                <a:lnTo>
                  <a:pt x="4575024" y="2573310"/>
                </a:lnTo>
                <a:lnTo>
                  <a:pt x="4576963" y="2572708"/>
                </a:lnTo>
                <a:lnTo>
                  <a:pt x="4575590" y="2572654"/>
                </a:lnTo>
                <a:lnTo>
                  <a:pt x="4575557" y="2572684"/>
                </a:lnTo>
                <a:lnTo>
                  <a:pt x="4575585" y="2572654"/>
                </a:lnTo>
                <a:lnTo>
                  <a:pt x="4573884" y="2572587"/>
                </a:lnTo>
                <a:lnTo>
                  <a:pt x="4575714" y="2572515"/>
                </a:lnTo>
                <a:lnTo>
                  <a:pt x="6952676" y="376"/>
                </a:lnTo>
                <a:lnTo>
                  <a:pt x="7359080" y="376"/>
                </a:lnTo>
                <a:lnTo>
                  <a:pt x="4575742" y="2572513"/>
                </a:lnTo>
                <a:lnTo>
                  <a:pt x="4577858" y="2572430"/>
                </a:lnTo>
                <a:lnTo>
                  <a:pt x="4579973" y="2571773"/>
                </a:lnTo>
                <a:lnTo>
                  <a:pt x="8654212" y="286"/>
                </a:lnTo>
                <a:close/>
                <a:moveTo>
                  <a:pt x="3219926" y="0"/>
                </a:moveTo>
                <a:lnTo>
                  <a:pt x="4568537" y="2564195"/>
                </a:lnTo>
                <a:lnTo>
                  <a:pt x="4571749" y="2549991"/>
                </a:lnTo>
                <a:lnTo>
                  <a:pt x="3779558" y="38"/>
                </a:lnTo>
                <a:lnTo>
                  <a:pt x="3996832" y="38"/>
                </a:lnTo>
                <a:lnTo>
                  <a:pt x="4572260" y="2544793"/>
                </a:lnTo>
                <a:lnTo>
                  <a:pt x="4471935" y="837"/>
                </a:lnTo>
                <a:lnTo>
                  <a:pt x="4674477" y="837"/>
                </a:lnTo>
                <a:lnTo>
                  <a:pt x="4574412" y="2538215"/>
                </a:lnTo>
                <a:lnTo>
                  <a:pt x="5148352" y="38"/>
                </a:lnTo>
                <a:lnTo>
                  <a:pt x="5365626" y="38"/>
                </a:lnTo>
                <a:lnTo>
                  <a:pt x="4574021" y="2548106"/>
                </a:lnTo>
                <a:lnTo>
                  <a:pt x="4573871" y="2551916"/>
                </a:lnTo>
                <a:lnTo>
                  <a:pt x="4576648" y="2564195"/>
                </a:lnTo>
                <a:lnTo>
                  <a:pt x="5925258" y="0"/>
                </a:lnTo>
                <a:lnTo>
                  <a:pt x="6195680" y="0"/>
                </a:lnTo>
                <a:lnTo>
                  <a:pt x="4576812" y="2564920"/>
                </a:lnTo>
                <a:lnTo>
                  <a:pt x="4577948" y="2569947"/>
                </a:lnTo>
                <a:lnTo>
                  <a:pt x="4576527" y="2565371"/>
                </a:lnTo>
                <a:lnTo>
                  <a:pt x="4573542" y="2570100"/>
                </a:lnTo>
                <a:lnTo>
                  <a:pt x="4576342" y="2564777"/>
                </a:lnTo>
                <a:lnTo>
                  <a:pt x="4573699" y="2556271"/>
                </a:lnTo>
                <a:lnTo>
                  <a:pt x="4573206" y="2568777"/>
                </a:lnTo>
                <a:lnTo>
                  <a:pt x="4572575" y="2552763"/>
                </a:lnTo>
                <a:lnTo>
                  <a:pt x="4568842" y="2564777"/>
                </a:lnTo>
                <a:lnTo>
                  <a:pt x="4571642" y="2570100"/>
                </a:lnTo>
                <a:lnTo>
                  <a:pt x="4568658" y="2565371"/>
                </a:lnTo>
                <a:lnTo>
                  <a:pt x="4567236" y="2569947"/>
                </a:lnTo>
                <a:lnTo>
                  <a:pt x="4568373" y="2564920"/>
                </a:lnTo>
                <a:lnTo>
                  <a:pt x="2949504" y="0"/>
                </a:lnTo>
                <a:close/>
              </a:path>
            </a:pathLst>
          </a:custGeom>
          <a:gradFill>
            <a:gsLst>
              <a:gs pos="0">
                <a:schemeClr val="bg1">
                  <a:alpha val="1000"/>
                </a:schemeClr>
              </a:gs>
              <a:gs pos="100000">
                <a:schemeClr val="bg1">
                  <a:alpha val="1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 name="Subtitle 2"/>
          <p:cNvSpPr>
            <a:spLocks noGrp="1"/>
          </p:cNvSpPr>
          <p:nvPr>
            <p:ph type="subTitle" idx="1"/>
          </p:nvPr>
        </p:nvSpPr>
        <p:spPr>
          <a:xfrm>
            <a:off x="1218883" y="4140200"/>
            <a:ext cx="9751060" cy="1016000"/>
          </a:xfrm>
        </p:spPr>
        <p:txBody>
          <a:bodyPr>
            <a:normAutofit/>
          </a:bodyPr>
          <a:lstStyle>
            <a:lvl1pPr marL="0" indent="0" algn="ctr">
              <a:spcBef>
                <a:spcPts val="0"/>
              </a:spcBef>
              <a:buNone/>
              <a:defRPr sz="280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a:p>
        </p:txBody>
      </p:sp>
      <p:sp>
        <p:nvSpPr>
          <p:cNvPr id="62" name="Rectangle 61"/>
          <p:cNvSpPr/>
          <p:nvPr/>
        </p:nvSpPr>
        <p:spPr bwMode="hidden">
          <a:xfrm>
            <a:off x="0" y="1905001"/>
            <a:ext cx="12188825" cy="2148252"/>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lnSpc>
                <a:spcPct val="90000"/>
              </a:lnSpc>
            </a:pPr>
            <a:endParaRPr sz="3200">
              <a:solidFill>
                <a:schemeClr val="tx2"/>
              </a:solidFill>
            </a:endParaRPr>
          </a:p>
        </p:txBody>
      </p:sp>
      <p:sp>
        <p:nvSpPr>
          <p:cNvPr id="2" name="Title 1"/>
          <p:cNvSpPr>
            <a:spLocks noGrp="1"/>
          </p:cNvSpPr>
          <p:nvPr>
            <p:ph type="ctrTitle"/>
          </p:nvPr>
        </p:nvSpPr>
        <p:spPr>
          <a:xfrm>
            <a:off x="1218883" y="1905002"/>
            <a:ext cx="9751060" cy="2147926"/>
          </a:xfrm>
        </p:spPr>
        <p:txBody>
          <a:bodyPr anchor="ctr">
            <a:normAutofit/>
          </a:bodyPr>
          <a:lstStyle>
            <a:lvl1pPr algn="ctr">
              <a:defRPr sz="4400" cap="all" normalizeH="0" baseline="0"/>
            </a:lvl1pPr>
          </a:lstStyle>
          <a:p>
            <a:r>
              <a:rPr lang="en-US" smtClean="0"/>
              <a:t>Click to edit Master title style</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lternate Picture with Caption">
    <p:spTree>
      <p:nvGrpSpPr>
        <p:cNvPr id="1" name=""/>
        <p:cNvGrpSpPr/>
        <p:nvPr/>
      </p:nvGrpSpPr>
      <p:grpSpPr>
        <a:xfrm>
          <a:off x="0" y="0"/>
          <a:ext cx="0" cy="0"/>
          <a:chOff x="0" y="0"/>
          <a:chExt cx="0" cy="0"/>
        </a:xfrm>
      </p:grpSpPr>
      <p:sp>
        <p:nvSpPr>
          <p:cNvPr id="9" name="Rectangle 8"/>
          <p:cNvSpPr/>
          <p:nvPr/>
        </p:nvSpPr>
        <p:spPr>
          <a:xfrm>
            <a:off x="0" y="-1115"/>
            <a:ext cx="7618016" cy="6859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7821163" y="482600"/>
            <a:ext cx="3961368" cy="1422400"/>
          </a:xfrm>
        </p:spPr>
        <p:txBody>
          <a:bodyPr anchor="b" anchorCtr="0">
            <a:normAutofit/>
          </a:bodyPr>
          <a:lstStyle>
            <a:lvl1pPr algn="l">
              <a:defRPr sz="3200" b="0"/>
            </a:lvl1pPr>
          </a:lstStyle>
          <a:p>
            <a:r>
              <a:rPr lang="en-US" smtClean="0"/>
              <a:t>Click to edit Master title style</a:t>
            </a:r>
            <a:endParaRPr/>
          </a:p>
        </p:txBody>
      </p:sp>
      <p:sp>
        <p:nvSpPr>
          <p:cNvPr id="3" name="Picture Placeholder 2"/>
          <p:cNvSpPr>
            <a:spLocks noGrp="1"/>
          </p:cNvSpPr>
          <p:nvPr>
            <p:ph type="pic" idx="1"/>
          </p:nvPr>
        </p:nvSpPr>
        <p:spPr>
          <a:xfrm>
            <a:off x="507868" y="482600"/>
            <a:ext cx="6602281" cy="5842001"/>
          </a:xfrm>
          <a:noFill/>
          <a:ln w="9525">
            <a:noFill/>
            <a:miter lim="800000"/>
          </a:ln>
          <a:effectLst/>
        </p:spPr>
        <p:txBody>
          <a:bodyPr>
            <a:normAutofit/>
          </a:bodyPr>
          <a:lstStyle>
            <a:lvl1pPr marL="0" indent="0" algn="ctr">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7821163" y="2108200"/>
            <a:ext cx="3961368" cy="4267200"/>
          </a:xfrm>
        </p:spPr>
        <p:txBody>
          <a:bodyPr>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Tree>
    <p:extLst>
      <p:ext uri="{BB962C8B-B14F-4D97-AF65-F5344CB8AC3E}">
        <p14:creationId xmlns:p14="http://schemas.microsoft.com/office/powerpoint/2010/main" val="2076303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669581">
              <a:defRPr baseline="0"/>
            </a:lvl6pPr>
            <a:lvl7pPr marL="2669581">
              <a:defRPr baseline="0"/>
            </a:lvl7pPr>
            <a:lvl8pPr marL="2669581">
              <a:defRPr baseline="0"/>
            </a:lvl8pPr>
            <a:lvl9pPr marL="2669581">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B9B9059-F1D6-41D0-95CF-D21CAA096B3A}" type="datetimeFigureOut">
              <a:rPr lang="en-US"/>
              <a:t>9/21/2015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5FD5434-F838-4DD4-A17B-1CB1A1850DF4}"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40043" y="482599"/>
            <a:ext cx="1843982" cy="5791201"/>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914162" y="482599"/>
            <a:ext cx="9040045" cy="5791201"/>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B9B9059-F1D6-41D0-95CF-D21CAA096B3A}" type="datetimeFigureOut">
              <a:rPr lang="en-US"/>
              <a:t>9/21/2015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5FD5434-F838-4DD4-A17B-1CB1A1850DF4}"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B9B9059-F1D6-41D0-95CF-D21CAA096B3A}" type="datetimeFigureOut">
              <a:rPr lang="en-US"/>
              <a:t>9/21/2015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5FD5434-F838-4DD4-A17B-1CB1A1850DF4}"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Isosceles Triangle 5"/>
          <p:cNvSpPr/>
          <p:nvPr/>
        </p:nvSpPr>
        <p:spPr>
          <a:xfrm>
            <a:off x="-1607" y="-1115"/>
            <a:ext cx="12190403" cy="6863692"/>
          </a:xfrm>
          <a:custGeom>
            <a:avLst/>
            <a:gdLst/>
            <a:ahLst/>
            <a:cxnLst/>
            <a:rect l="l" t="t" r="r" b="b"/>
            <a:pathLst>
              <a:path w="9145184" h="5147769">
                <a:moveTo>
                  <a:pt x="4573206" y="2611793"/>
                </a:moveTo>
                <a:lnTo>
                  <a:pt x="4673081" y="5144337"/>
                </a:lnTo>
                <a:lnTo>
                  <a:pt x="4473331" y="5144337"/>
                </a:lnTo>
                <a:close/>
                <a:moveTo>
                  <a:pt x="4571642" y="2577669"/>
                </a:moveTo>
                <a:lnTo>
                  <a:pt x="4568842" y="2582993"/>
                </a:lnTo>
                <a:lnTo>
                  <a:pt x="4572592" y="2595063"/>
                </a:lnTo>
                <a:lnTo>
                  <a:pt x="4576342" y="2582993"/>
                </a:lnTo>
                <a:lnTo>
                  <a:pt x="4573542" y="2577669"/>
                </a:lnTo>
                <a:lnTo>
                  <a:pt x="4576527" y="2582398"/>
                </a:lnTo>
                <a:lnTo>
                  <a:pt x="4577948" y="2577822"/>
                </a:lnTo>
                <a:lnTo>
                  <a:pt x="4576812" y="2582849"/>
                </a:lnTo>
                <a:lnTo>
                  <a:pt x="6195680" y="5147769"/>
                </a:lnTo>
                <a:lnTo>
                  <a:pt x="5925258" y="5147769"/>
                </a:lnTo>
                <a:lnTo>
                  <a:pt x="4576648" y="2583574"/>
                </a:lnTo>
                <a:lnTo>
                  <a:pt x="4573436" y="2597778"/>
                </a:lnTo>
                <a:lnTo>
                  <a:pt x="5365626" y="5147732"/>
                </a:lnTo>
                <a:lnTo>
                  <a:pt x="5148352" y="5147731"/>
                </a:lnTo>
                <a:lnTo>
                  <a:pt x="4572592" y="2601509"/>
                </a:lnTo>
                <a:lnTo>
                  <a:pt x="3996832" y="5147731"/>
                </a:lnTo>
                <a:lnTo>
                  <a:pt x="3779558" y="5147732"/>
                </a:lnTo>
                <a:lnTo>
                  <a:pt x="4571749" y="2597778"/>
                </a:lnTo>
                <a:lnTo>
                  <a:pt x="4568537" y="2583574"/>
                </a:lnTo>
                <a:lnTo>
                  <a:pt x="3219926" y="5147769"/>
                </a:lnTo>
                <a:lnTo>
                  <a:pt x="2949504" y="5147769"/>
                </a:lnTo>
                <a:lnTo>
                  <a:pt x="4568373" y="2582849"/>
                </a:lnTo>
                <a:lnTo>
                  <a:pt x="4567236" y="2577822"/>
                </a:lnTo>
                <a:lnTo>
                  <a:pt x="4568658" y="2582398"/>
                </a:lnTo>
                <a:close/>
                <a:moveTo>
                  <a:pt x="4575557" y="2575085"/>
                </a:moveTo>
                <a:lnTo>
                  <a:pt x="7359080" y="5147393"/>
                </a:lnTo>
                <a:lnTo>
                  <a:pt x="6952676" y="5147393"/>
                </a:lnTo>
                <a:close/>
                <a:moveTo>
                  <a:pt x="4569627" y="2575085"/>
                </a:moveTo>
                <a:lnTo>
                  <a:pt x="2192508" y="5147393"/>
                </a:lnTo>
                <a:lnTo>
                  <a:pt x="1786104" y="5147393"/>
                </a:lnTo>
                <a:close/>
                <a:moveTo>
                  <a:pt x="4575024" y="2574459"/>
                </a:moveTo>
                <a:lnTo>
                  <a:pt x="4578940" y="2575344"/>
                </a:lnTo>
                <a:lnTo>
                  <a:pt x="4578048" y="2574781"/>
                </a:lnTo>
                <a:lnTo>
                  <a:pt x="4579253" y="2575415"/>
                </a:lnTo>
                <a:lnTo>
                  <a:pt x="9145184" y="3607878"/>
                </a:lnTo>
                <a:lnTo>
                  <a:pt x="9145184" y="3994264"/>
                </a:lnTo>
                <a:lnTo>
                  <a:pt x="4580914" y="2576289"/>
                </a:lnTo>
                <a:lnTo>
                  <a:pt x="9144554" y="4976484"/>
                </a:lnTo>
                <a:lnTo>
                  <a:pt x="9144554" y="5147483"/>
                </a:lnTo>
                <a:lnTo>
                  <a:pt x="8654212" y="5147483"/>
                </a:lnTo>
                <a:lnTo>
                  <a:pt x="4579973" y="2575996"/>
                </a:lnTo>
                <a:close/>
                <a:moveTo>
                  <a:pt x="4570160" y="2574459"/>
                </a:moveTo>
                <a:lnTo>
                  <a:pt x="4565211" y="2575996"/>
                </a:lnTo>
                <a:lnTo>
                  <a:pt x="490972" y="5147483"/>
                </a:lnTo>
                <a:lnTo>
                  <a:pt x="629" y="5147483"/>
                </a:lnTo>
                <a:lnTo>
                  <a:pt x="630" y="4976484"/>
                </a:lnTo>
                <a:lnTo>
                  <a:pt x="4564270" y="2576289"/>
                </a:lnTo>
                <a:lnTo>
                  <a:pt x="0" y="3994264"/>
                </a:lnTo>
                <a:lnTo>
                  <a:pt x="0" y="3607878"/>
                </a:lnTo>
                <a:lnTo>
                  <a:pt x="4565931" y="2575415"/>
                </a:lnTo>
                <a:lnTo>
                  <a:pt x="4567137" y="2574781"/>
                </a:lnTo>
                <a:lnTo>
                  <a:pt x="4566244" y="2575344"/>
                </a:lnTo>
                <a:close/>
                <a:moveTo>
                  <a:pt x="630" y="286"/>
                </a:moveTo>
                <a:lnTo>
                  <a:pt x="490972" y="286"/>
                </a:lnTo>
                <a:lnTo>
                  <a:pt x="4565212" y="2571773"/>
                </a:lnTo>
                <a:lnTo>
                  <a:pt x="4567326" y="2572430"/>
                </a:lnTo>
                <a:lnTo>
                  <a:pt x="4569443" y="2572513"/>
                </a:lnTo>
                <a:lnTo>
                  <a:pt x="1786104" y="376"/>
                </a:lnTo>
                <a:lnTo>
                  <a:pt x="2192508" y="376"/>
                </a:lnTo>
                <a:lnTo>
                  <a:pt x="4569471" y="2572514"/>
                </a:lnTo>
                <a:lnTo>
                  <a:pt x="4571301" y="2572587"/>
                </a:lnTo>
                <a:lnTo>
                  <a:pt x="4569599" y="2572654"/>
                </a:lnTo>
                <a:lnTo>
                  <a:pt x="4569627" y="2572684"/>
                </a:lnTo>
                <a:lnTo>
                  <a:pt x="4569595" y="2572654"/>
                </a:lnTo>
                <a:lnTo>
                  <a:pt x="4568222" y="2572708"/>
                </a:lnTo>
                <a:lnTo>
                  <a:pt x="4570160" y="2573310"/>
                </a:lnTo>
                <a:lnTo>
                  <a:pt x="4567604" y="2572732"/>
                </a:lnTo>
                <a:lnTo>
                  <a:pt x="4566783" y="2572765"/>
                </a:lnTo>
                <a:lnTo>
                  <a:pt x="4567137" y="2572988"/>
                </a:lnTo>
                <a:lnTo>
                  <a:pt x="4566717" y="2572767"/>
                </a:lnTo>
                <a:lnTo>
                  <a:pt x="1205" y="2752816"/>
                </a:lnTo>
                <a:lnTo>
                  <a:pt x="1205" y="2392358"/>
                </a:lnTo>
                <a:lnTo>
                  <a:pt x="4565974" y="2572377"/>
                </a:lnTo>
                <a:lnTo>
                  <a:pt x="4565931" y="2572354"/>
                </a:lnTo>
                <a:lnTo>
                  <a:pt x="0" y="1539891"/>
                </a:lnTo>
                <a:lnTo>
                  <a:pt x="0" y="1153505"/>
                </a:lnTo>
                <a:lnTo>
                  <a:pt x="4564271" y="2571481"/>
                </a:lnTo>
                <a:lnTo>
                  <a:pt x="630" y="171286"/>
                </a:lnTo>
                <a:close/>
                <a:moveTo>
                  <a:pt x="9144554" y="286"/>
                </a:moveTo>
                <a:lnTo>
                  <a:pt x="9144554" y="171286"/>
                </a:lnTo>
                <a:lnTo>
                  <a:pt x="4580915" y="2571480"/>
                </a:lnTo>
                <a:lnTo>
                  <a:pt x="9145184" y="1153505"/>
                </a:lnTo>
                <a:lnTo>
                  <a:pt x="9145184" y="1539891"/>
                </a:lnTo>
                <a:lnTo>
                  <a:pt x="4579254" y="2572354"/>
                </a:lnTo>
                <a:lnTo>
                  <a:pt x="4579211" y="2572377"/>
                </a:lnTo>
                <a:lnTo>
                  <a:pt x="9143978" y="2392358"/>
                </a:lnTo>
                <a:lnTo>
                  <a:pt x="9143979" y="2752816"/>
                </a:lnTo>
                <a:lnTo>
                  <a:pt x="4578467" y="2572767"/>
                </a:lnTo>
                <a:lnTo>
                  <a:pt x="4578048" y="2572988"/>
                </a:lnTo>
                <a:lnTo>
                  <a:pt x="4578402" y="2572765"/>
                </a:lnTo>
                <a:lnTo>
                  <a:pt x="4577580" y="2572732"/>
                </a:lnTo>
                <a:lnTo>
                  <a:pt x="4575024" y="2573310"/>
                </a:lnTo>
                <a:lnTo>
                  <a:pt x="4576963" y="2572708"/>
                </a:lnTo>
                <a:lnTo>
                  <a:pt x="4575590" y="2572654"/>
                </a:lnTo>
                <a:lnTo>
                  <a:pt x="4575557" y="2572684"/>
                </a:lnTo>
                <a:lnTo>
                  <a:pt x="4575585" y="2572654"/>
                </a:lnTo>
                <a:lnTo>
                  <a:pt x="4573884" y="2572587"/>
                </a:lnTo>
                <a:lnTo>
                  <a:pt x="4575714" y="2572515"/>
                </a:lnTo>
                <a:lnTo>
                  <a:pt x="6952676" y="376"/>
                </a:lnTo>
                <a:lnTo>
                  <a:pt x="7359080" y="376"/>
                </a:lnTo>
                <a:lnTo>
                  <a:pt x="4575742" y="2572513"/>
                </a:lnTo>
                <a:lnTo>
                  <a:pt x="4577858" y="2572430"/>
                </a:lnTo>
                <a:lnTo>
                  <a:pt x="4579973" y="2571773"/>
                </a:lnTo>
                <a:lnTo>
                  <a:pt x="8654212" y="286"/>
                </a:lnTo>
                <a:close/>
                <a:moveTo>
                  <a:pt x="3219926" y="0"/>
                </a:moveTo>
                <a:lnTo>
                  <a:pt x="4568537" y="2564195"/>
                </a:lnTo>
                <a:lnTo>
                  <a:pt x="4571749" y="2549991"/>
                </a:lnTo>
                <a:lnTo>
                  <a:pt x="3779558" y="38"/>
                </a:lnTo>
                <a:lnTo>
                  <a:pt x="3996832" y="38"/>
                </a:lnTo>
                <a:lnTo>
                  <a:pt x="4572260" y="2544793"/>
                </a:lnTo>
                <a:lnTo>
                  <a:pt x="4471935" y="837"/>
                </a:lnTo>
                <a:lnTo>
                  <a:pt x="4674477" y="837"/>
                </a:lnTo>
                <a:lnTo>
                  <a:pt x="4574412" y="2538215"/>
                </a:lnTo>
                <a:lnTo>
                  <a:pt x="5148352" y="38"/>
                </a:lnTo>
                <a:lnTo>
                  <a:pt x="5365626" y="38"/>
                </a:lnTo>
                <a:lnTo>
                  <a:pt x="4574021" y="2548106"/>
                </a:lnTo>
                <a:lnTo>
                  <a:pt x="4573871" y="2551916"/>
                </a:lnTo>
                <a:lnTo>
                  <a:pt x="4576648" y="2564195"/>
                </a:lnTo>
                <a:lnTo>
                  <a:pt x="5925258" y="0"/>
                </a:lnTo>
                <a:lnTo>
                  <a:pt x="6195680" y="0"/>
                </a:lnTo>
                <a:lnTo>
                  <a:pt x="4576812" y="2564920"/>
                </a:lnTo>
                <a:lnTo>
                  <a:pt x="4577948" y="2569947"/>
                </a:lnTo>
                <a:lnTo>
                  <a:pt x="4576527" y="2565371"/>
                </a:lnTo>
                <a:lnTo>
                  <a:pt x="4573542" y="2570100"/>
                </a:lnTo>
                <a:lnTo>
                  <a:pt x="4576342" y="2564777"/>
                </a:lnTo>
                <a:lnTo>
                  <a:pt x="4573699" y="2556271"/>
                </a:lnTo>
                <a:lnTo>
                  <a:pt x="4573206" y="2568777"/>
                </a:lnTo>
                <a:lnTo>
                  <a:pt x="4572575" y="2552763"/>
                </a:lnTo>
                <a:lnTo>
                  <a:pt x="4568842" y="2564777"/>
                </a:lnTo>
                <a:lnTo>
                  <a:pt x="4571642" y="2570100"/>
                </a:lnTo>
                <a:lnTo>
                  <a:pt x="4568658" y="2565371"/>
                </a:lnTo>
                <a:lnTo>
                  <a:pt x="4567236" y="2569947"/>
                </a:lnTo>
                <a:lnTo>
                  <a:pt x="4568373" y="2564920"/>
                </a:lnTo>
                <a:lnTo>
                  <a:pt x="2949504" y="0"/>
                </a:lnTo>
                <a:close/>
              </a:path>
            </a:pathLst>
          </a:custGeom>
          <a:gradFill>
            <a:gsLst>
              <a:gs pos="0">
                <a:schemeClr val="bg1">
                  <a:alpha val="1000"/>
                </a:schemeClr>
              </a:gs>
              <a:gs pos="100000">
                <a:schemeClr val="bg1">
                  <a:alpha val="1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1218883" y="1524000"/>
            <a:ext cx="9751060" cy="1992597"/>
          </a:xfrm>
        </p:spPr>
        <p:txBody>
          <a:bodyPr anchor="b" anchorCtr="0">
            <a:noAutofit/>
          </a:bodyPr>
          <a:lstStyle>
            <a:lvl1pPr algn="ctr">
              <a:defRPr sz="4400" b="0" cap="all" baseline="0"/>
            </a:lvl1pPr>
          </a:lstStyle>
          <a:p>
            <a:r>
              <a:rPr lang="en-US" smtClean="0"/>
              <a:t>Click to edit Master title style</a:t>
            </a:r>
            <a:endParaRPr/>
          </a:p>
        </p:txBody>
      </p:sp>
      <p:sp>
        <p:nvSpPr>
          <p:cNvPr id="3" name="Text Placeholder 2"/>
          <p:cNvSpPr>
            <a:spLocks noGrp="1"/>
          </p:cNvSpPr>
          <p:nvPr>
            <p:ph type="body" idx="1"/>
          </p:nvPr>
        </p:nvSpPr>
        <p:spPr>
          <a:xfrm>
            <a:off x="1218883" y="3632200"/>
            <a:ext cx="9751060" cy="1016000"/>
          </a:xfrm>
        </p:spPr>
        <p:txBody>
          <a:bodyPr anchor="t" anchorCtr="0">
            <a:noAutofit/>
          </a:bodyPr>
          <a:lstStyle>
            <a:lvl1pPr marL="0" indent="0" algn="ctr">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9B9059-F1D6-41D0-95CF-D21CAA096B3A}" type="datetimeFigureOut">
              <a:rPr lang="en-US"/>
              <a:t>9/21/2015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5FD5434-F838-4DD4-A17B-1CB1A1850DF4}"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162" y="1803401"/>
            <a:ext cx="4977104" cy="4470400"/>
          </a:xfrm>
        </p:spPr>
        <p:txBody>
          <a:bodyPr>
            <a:normAutofit/>
          </a:bodyPr>
          <a:lstStyle>
            <a:lvl1pPr>
              <a:defRPr sz="2400"/>
            </a:lvl1pPr>
            <a:lvl2pPr>
              <a:defRPr sz="2000"/>
            </a:lvl2pPr>
            <a:lvl3pPr>
              <a:defRPr sz="1800"/>
            </a:lvl3pPr>
            <a:lvl4pPr>
              <a:defRPr sz="1600"/>
            </a:lvl4pPr>
            <a:lvl5pPr>
              <a:defRPr sz="1400"/>
            </a:lvl5pPr>
            <a:lvl6pPr>
              <a:defRPr sz="1400"/>
            </a:lvl6pPr>
            <a:lvl7pPr marL="2669581">
              <a:defRPr sz="1400"/>
            </a:lvl7pPr>
            <a:lvl8pPr marL="2669581">
              <a:defRPr sz="1400"/>
            </a:lvl8pPr>
            <a:lvl9pPr marL="2669581">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97559" y="1803401"/>
            <a:ext cx="4977104" cy="4470400"/>
          </a:xfrm>
        </p:spPr>
        <p:txBody>
          <a:bodyPr>
            <a:normAutofit/>
          </a:bodyPr>
          <a:lstStyle>
            <a:lvl1pPr>
              <a:defRPr sz="2400"/>
            </a:lvl1pPr>
            <a:lvl2pPr>
              <a:defRPr sz="2000"/>
            </a:lvl2pPr>
            <a:lvl3pPr>
              <a:defRPr sz="1800"/>
            </a:lvl3pPr>
            <a:lvl4pPr>
              <a:defRPr sz="1600"/>
            </a:lvl4pPr>
            <a:lvl5pPr>
              <a:defRPr sz="1400"/>
            </a:lvl5pPr>
            <a:lvl6pPr marL="2669581">
              <a:defRPr sz="1400" baseline="0"/>
            </a:lvl6pPr>
            <a:lvl7pPr marL="2669581">
              <a:defRPr sz="1400" baseline="0"/>
            </a:lvl7pPr>
            <a:lvl8pPr marL="2669581">
              <a:defRPr sz="1400" baseline="0"/>
            </a:lvl8pPr>
            <a:lvl9pPr marL="2669581">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B9B9059-F1D6-41D0-95CF-D21CAA096B3A}" type="datetimeFigureOut">
              <a:rPr lang="en-US"/>
              <a:t>9/21/2015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5FD5434-F838-4DD4-A17B-1CB1A1850DF4}"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14162" y="1803400"/>
            <a:ext cx="4977104" cy="914400"/>
          </a:xfrm>
        </p:spPr>
        <p:txBody>
          <a:bodyPr anchor="ctr">
            <a:noAutofit/>
          </a:bodyPr>
          <a:lstStyle>
            <a:lvl1pPr marL="0" indent="0">
              <a:lnSpc>
                <a:spcPct val="80000"/>
              </a:lnSpc>
              <a:spcBef>
                <a:spcPts val="0"/>
              </a:spcBef>
              <a:buNone/>
              <a:defRPr sz="2800" b="0">
                <a:solidFill>
                  <a:schemeClr val="tx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914162" y="2717800"/>
            <a:ext cx="4977104" cy="3556000"/>
          </a:xfrm>
        </p:spPr>
        <p:txBody>
          <a:bodyPr>
            <a:normAutofit/>
          </a:bodyPr>
          <a:lstStyle>
            <a:lvl1pPr>
              <a:defRPr sz="2400"/>
            </a:lvl1pPr>
            <a:lvl2pPr>
              <a:defRPr sz="2000"/>
            </a:lvl2pPr>
            <a:lvl3pPr>
              <a:defRPr sz="1800"/>
            </a:lvl3pPr>
            <a:lvl4pPr>
              <a:defRPr sz="1600"/>
            </a:lvl4pPr>
            <a:lvl5pPr>
              <a:defRPr sz="1400"/>
            </a:lvl5pPr>
            <a:lvl6pPr marL="2669581">
              <a:defRPr sz="1400"/>
            </a:lvl6pPr>
            <a:lvl7pPr marL="2669581">
              <a:defRPr sz="1400"/>
            </a:lvl7pPr>
            <a:lvl8pPr marL="2669581">
              <a:defRPr sz="1400"/>
            </a:lvl8pPr>
            <a:lvl9pPr marL="2669581">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97559" y="1803400"/>
            <a:ext cx="4977104" cy="914400"/>
          </a:xfrm>
        </p:spPr>
        <p:txBody>
          <a:bodyPr anchor="ctr">
            <a:noAutofit/>
          </a:bodyPr>
          <a:lstStyle>
            <a:lvl1pPr marL="0" indent="0">
              <a:lnSpc>
                <a:spcPct val="80000"/>
              </a:lnSpc>
              <a:spcBef>
                <a:spcPts val="0"/>
              </a:spcBef>
              <a:buNone/>
              <a:defRPr sz="2800" b="0">
                <a:solidFill>
                  <a:schemeClr val="tx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6297559" y="2717800"/>
            <a:ext cx="4977104" cy="3556000"/>
          </a:xfrm>
        </p:spPr>
        <p:txBody>
          <a:bodyPr>
            <a:normAutofit/>
          </a:bodyPr>
          <a:lstStyle>
            <a:lvl1pPr>
              <a:defRPr sz="2400"/>
            </a:lvl1pPr>
            <a:lvl2pPr>
              <a:defRPr sz="2000"/>
            </a:lvl2pPr>
            <a:lvl3pPr>
              <a:defRPr sz="1800"/>
            </a:lvl3pPr>
            <a:lvl4pPr>
              <a:defRPr sz="1600"/>
            </a:lvl4pPr>
            <a:lvl5pPr>
              <a:defRPr sz="1400"/>
            </a:lvl5pPr>
            <a:lvl6pPr marL="2669581">
              <a:defRPr sz="1400"/>
            </a:lvl6pPr>
            <a:lvl7pPr marL="2669581">
              <a:defRPr sz="1400"/>
            </a:lvl7pPr>
            <a:lvl8pPr marL="2669581">
              <a:defRPr sz="1400" baseline="0"/>
            </a:lvl8pPr>
            <a:lvl9pPr marL="2669581">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B9B9059-F1D6-41D0-95CF-D21CAA096B3A}" type="datetimeFigureOut">
              <a:rPr lang="en-US"/>
              <a:t>9/21/2015</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5FD5434-F838-4DD4-A17B-1CB1A1850DF4}"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B9B9059-F1D6-41D0-95CF-D21CAA096B3A}" type="datetimeFigureOut">
              <a:rPr lang="en-US"/>
              <a:t>9/21/2015</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5FD5434-F838-4DD4-A17B-1CB1A1850DF4}"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0" name="Rectangle 19"/>
          <p:cNvSpPr/>
          <p:nvPr/>
        </p:nvSpPr>
        <p:spPr>
          <a:xfrm>
            <a:off x="0" y="-1115"/>
            <a:ext cx="7618016" cy="6859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7821163" y="482600"/>
            <a:ext cx="3961368" cy="1422400"/>
          </a:xfrm>
        </p:spPr>
        <p:txBody>
          <a:bodyPr anchor="b">
            <a:no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bwMode="white">
          <a:xfrm>
            <a:off x="507868" y="482600"/>
            <a:ext cx="6602280" cy="5842001"/>
          </a:xfrm>
        </p:spPr>
        <p:txBody>
          <a:bodyPr>
            <a:norm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821163" y="2108200"/>
            <a:ext cx="3961368" cy="4267200"/>
          </a:xfrm>
        </p:spPr>
        <p:txBody>
          <a:bodyPr anchor="t" anchorCtr="0">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Isosceles Triangle 5"/>
          <p:cNvSpPr/>
          <p:nvPr/>
        </p:nvSpPr>
        <p:spPr>
          <a:xfrm>
            <a:off x="-1607" y="-1115"/>
            <a:ext cx="12190403" cy="6863692"/>
          </a:xfrm>
          <a:custGeom>
            <a:avLst/>
            <a:gdLst/>
            <a:ahLst/>
            <a:cxnLst/>
            <a:rect l="l" t="t" r="r" b="b"/>
            <a:pathLst>
              <a:path w="9145184" h="5147769">
                <a:moveTo>
                  <a:pt x="4573206" y="2611793"/>
                </a:moveTo>
                <a:lnTo>
                  <a:pt x="4673081" y="5144337"/>
                </a:lnTo>
                <a:lnTo>
                  <a:pt x="4473331" y="5144337"/>
                </a:lnTo>
                <a:close/>
                <a:moveTo>
                  <a:pt x="4571642" y="2577669"/>
                </a:moveTo>
                <a:lnTo>
                  <a:pt x="4568842" y="2582993"/>
                </a:lnTo>
                <a:lnTo>
                  <a:pt x="4572592" y="2595063"/>
                </a:lnTo>
                <a:lnTo>
                  <a:pt x="4576342" y="2582993"/>
                </a:lnTo>
                <a:lnTo>
                  <a:pt x="4573542" y="2577669"/>
                </a:lnTo>
                <a:lnTo>
                  <a:pt x="4576527" y="2582398"/>
                </a:lnTo>
                <a:lnTo>
                  <a:pt x="4577948" y="2577822"/>
                </a:lnTo>
                <a:lnTo>
                  <a:pt x="4576812" y="2582849"/>
                </a:lnTo>
                <a:lnTo>
                  <a:pt x="6195680" y="5147769"/>
                </a:lnTo>
                <a:lnTo>
                  <a:pt x="5925258" y="5147769"/>
                </a:lnTo>
                <a:lnTo>
                  <a:pt x="4576648" y="2583574"/>
                </a:lnTo>
                <a:lnTo>
                  <a:pt x="4573436" y="2597778"/>
                </a:lnTo>
                <a:lnTo>
                  <a:pt x="5365626" y="5147732"/>
                </a:lnTo>
                <a:lnTo>
                  <a:pt x="5148352" y="5147731"/>
                </a:lnTo>
                <a:lnTo>
                  <a:pt x="4572592" y="2601509"/>
                </a:lnTo>
                <a:lnTo>
                  <a:pt x="3996832" y="5147731"/>
                </a:lnTo>
                <a:lnTo>
                  <a:pt x="3779558" y="5147732"/>
                </a:lnTo>
                <a:lnTo>
                  <a:pt x="4571749" y="2597778"/>
                </a:lnTo>
                <a:lnTo>
                  <a:pt x="4568537" y="2583574"/>
                </a:lnTo>
                <a:lnTo>
                  <a:pt x="3219926" y="5147769"/>
                </a:lnTo>
                <a:lnTo>
                  <a:pt x="2949504" y="5147769"/>
                </a:lnTo>
                <a:lnTo>
                  <a:pt x="4568373" y="2582849"/>
                </a:lnTo>
                <a:lnTo>
                  <a:pt x="4567236" y="2577822"/>
                </a:lnTo>
                <a:lnTo>
                  <a:pt x="4568658" y="2582398"/>
                </a:lnTo>
                <a:close/>
                <a:moveTo>
                  <a:pt x="4575557" y="2575085"/>
                </a:moveTo>
                <a:lnTo>
                  <a:pt x="7359080" y="5147393"/>
                </a:lnTo>
                <a:lnTo>
                  <a:pt x="6952676" y="5147393"/>
                </a:lnTo>
                <a:close/>
                <a:moveTo>
                  <a:pt x="4569627" y="2575085"/>
                </a:moveTo>
                <a:lnTo>
                  <a:pt x="2192508" y="5147393"/>
                </a:lnTo>
                <a:lnTo>
                  <a:pt x="1786104" y="5147393"/>
                </a:lnTo>
                <a:close/>
                <a:moveTo>
                  <a:pt x="4575024" y="2574459"/>
                </a:moveTo>
                <a:lnTo>
                  <a:pt x="4578940" y="2575344"/>
                </a:lnTo>
                <a:lnTo>
                  <a:pt x="4578048" y="2574781"/>
                </a:lnTo>
                <a:lnTo>
                  <a:pt x="4579253" y="2575415"/>
                </a:lnTo>
                <a:lnTo>
                  <a:pt x="9145184" y="3607878"/>
                </a:lnTo>
                <a:lnTo>
                  <a:pt x="9145184" y="3994264"/>
                </a:lnTo>
                <a:lnTo>
                  <a:pt x="4580914" y="2576289"/>
                </a:lnTo>
                <a:lnTo>
                  <a:pt x="9144554" y="4976484"/>
                </a:lnTo>
                <a:lnTo>
                  <a:pt x="9144554" y="5147483"/>
                </a:lnTo>
                <a:lnTo>
                  <a:pt x="8654212" y="5147483"/>
                </a:lnTo>
                <a:lnTo>
                  <a:pt x="4579973" y="2575996"/>
                </a:lnTo>
                <a:close/>
                <a:moveTo>
                  <a:pt x="4570160" y="2574459"/>
                </a:moveTo>
                <a:lnTo>
                  <a:pt x="4565211" y="2575996"/>
                </a:lnTo>
                <a:lnTo>
                  <a:pt x="490972" y="5147483"/>
                </a:lnTo>
                <a:lnTo>
                  <a:pt x="629" y="5147483"/>
                </a:lnTo>
                <a:lnTo>
                  <a:pt x="630" y="4976484"/>
                </a:lnTo>
                <a:lnTo>
                  <a:pt x="4564270" y="2576289"/>
                </a:lnTo>
                <a:lnTo>
                  <a:pt x="0" y="3994264"/>
                </a:lnTo>
                <a:lnTo>
                  <a:pt x="0" y="3607878"/>
                </a:lnTo>
                <a:lnTo>
                  <a:pt x="4565931" y="2575415"/>
                </a:lnTo>
                <a:lnTo>
                  <a:pt x="4567137" y="2574781"/>
                </a:lnTo>
                <a:lnTo>
                  <a:pt x="4566244" y="2575344"/>
                </a:lnTo>
                <a:close/>
                <a:moveTo>
                  <a:pt x="630" y="286"/>
                </a:moveTo>
                <a:lnTo>
                  <a:pt x="490972" y="286"/>
                </a:lnTo>
                <a:lnTo>
                  <a:pt x="4565212" y="2571773"/>
                </a:lnTo>
                <a:lnTo>
                  <a:pt x="4567326" y="2572430"/>
                </a:lnTo>
                <a:lnTo>
                  <a:pt x="4569443" y="2572513"/>
                </a:lnTo>
                <a:lnTo>
                  <a:pt x="1786104" y="376"/>
                </a:lnTo>
                <a:lnTo>
                  <a:pt x="2192508" y="376"/>
                </a:lnTo>
                <a:lnTo>
                  <a:pt x="4569471" y="2572514"/>
                </a:lnTo>
                <a:lnTo>
                  <a:pt x="4571301" y="2572587"/>
                </a:lnTo>
                <a:lnTo>
                  <a:pt x="4569599" y="2572654"/>
                </a:lnTo>
                <a:lnTo>
                  <a:pt x="4569627" y="2572684"/>
                </a:lnTo>
                <a:lnTo>
                  <a:pt x="4569595" y="2572654"/>
                </a:lnTo>
                <a:lnTo>
                  <a:pt x="4568222" y="2572708"/>
                </a:lnTo>
                <a:lnTo>
                  <a:pt x="4570160" y="2573310"/>
                </a:lnTo>
                <a:lnTo>
                  <a:pt x="4567604" y="2572732"/>
                </a:lnTo>
                <a:lnTo>
                  <a:pt x="4566783" y="2572765"/>
                </a:lnTo>
                <a:lnTo>
                  <a:pt x="4567137" y="2572988"/>
                </a:lnTo>
                <a:lnTo>
                  <a:pt x="4566717" y="2572767"/>
                </a:lnTo>
                <a:lnTo>
                  <a:pt x="1205" y="2752816"/>
                </a:lnTo>
                <a:lnTo>
                  <a:pt x="1205" y="2392358"/>
                </a:lnTo>
                <a:lnTo>
                  <a:pt x="4565974" y="2572377"/>
                </a:lnTo>
                <a:lnTo>
                  <a:pt x="4565931" y="2572354"/>
                </a:lnTo>
                <a:lnTo>
                  <a:pt x="0" y="1539891"/>
                </a:lnTo>
                <a:lnTo>
                  <a:pt x="0" y="1153505"/>
                </a:lnTo>
                <a:lnTo>
                  <a:pt x="4564271" y="2571481"/>
                </a:lnTo>
                <a:lnTo>
                  <a:pt x="630" y="171286"/>
                </a:lnTo>
                <a:close/>
                <a:moveTo>
                  <a:pt x="9144554" y="286"/>
                </a:moveTo>
                <a:lnTo>
                  <a:pt x="9144554" y="171286"/>
                </a:lnTo>
                <a:lnTo>
                  <a:pt x="4580915" y="2571480"/>
                </a:lnTo>
                <a:lnTo>
                  <a:pt x="9145184" y="1153505"/>
                </a:lnTo>
                <a:lnTo>
                  <a:pt x="9145184" y="1539891"/>
                </a:lnTo>
                <a:lnTo>
                  <a:pt x="4579254" y="2572354"/>
                </a:lnTo>
                <a:lnTo>
                  <a:pt x="4579211" y="2572377"/>
                </a:lnTo>
                <a:lnTo>
                  <a:pt x="9143978" y="2392358"/>
                </a:lnTo>
                <a:lnTo>
                  <a:pt x="9143979" y="2752816"/>
                </a:lnTo>
                <a:lnTo>
                  <a:pt x="4578467" y="2572767"/>
                </a:lnTo>
                <a:lnTo>
                  <a:pt x="4578048" y="2572988"/>
                </a:lnTo>
                <a:lnTo>
                  <a:pt x="4578402" y="2572765"/>
                </a:lnTo>
                <a:lnTo>
                  <a:pt x="4577580" y="2572732"/>
                </a:lnTo>
                <a:lnTo>
                  <a:pt x="4575024" y="2573310"/>
                </a:lnTo>
                <a:lnTo>
                  <a:pt x="4576963" y="2572708"/>
                </a:lnTo>
                <a:lnTo>
                  <a:pt x="4575590" y="2572654"/>
                </a:lnTo>
                <a:lnTo>
                  <a:pt x="4575557" y="2572684"/>
                </a:lnTo>
                <a:lnTo>
                  <a:pt x="4575585" y="2572654"/>
                </a:lnTo>
                <a:lnTo>
                  <a:pt x="4573884" y="2572587"/>
                </a:lnTo>
                <a:lnTo>
                  <a:pt x="4575714" y="2572515"/>
                </a:lnTo>
                <a:lnTo>
                  <a:pt x="6952676" y="376"/>
                </a:lnTo>
                <a:lnTo>
                  <a:pt x="7359080" y="376"/>
                </a:lnTo>
                <a:lnTo>
                  <a:pt x="4575742" y="2572513"/>
                </a:lnTo>
                <a:lnTo>
                  <a:pt x="4577858" y="2572430"/>
                </a:lnTo>
                <a:lnTo>
                  <a:pt x="4579973" y="2571773"/>
                </a:lnTo>
                <a:lnTo>
                  <a:pt x="8654212" y="286"/>
                </a:lnTo>
                <a:close/>
                <a:moveTo>
                  <a:pt x="3219926" y="0"/>
                </a:moveTo>
                <a:lnTo>
                  <a:pt x="4568537" y="2564195"/>
                </a:lnTo>
                <a:lnTo>
                  <a:pt x="4571749" y="2549991"/>
                </a:lnTo>
                <a:lnTo>
                  <a:pt x="3779558" y="38"/>
                </a:lnTo>
                <a:lnTo>
                  <a:pt x="3996832" y="38"/>
                </a:lnTo>
                <a:lnTo>
                  <a:pt x="4572260" y="2544793"/>
                </a:lnTo>
                <a:lnTo>
                  <a:pt x="4471935" y="837"/>
                </a:lnTo>
                <a:lnTo>
                  <a:pt x="4674477" y="837"/>
                </a:lnTo>
                <a:lnTo>
                  <a:pt x="4574412" y="2538215"/>
                </a:lnTo>
                <a:lnTo>
                  <a:pt x="5148352" y="38"/>
                </a:lnTo>
                <a:lnTo>
                  <a:pt x="5365626" y="38"/>
                </a:lnTo>
                <a:lnTo>
                  <a:pt x="4574021" y="2548106"/>
                </a:lnTo>
                <a:lnTo>
                  <a:pt x="4573871" y="2551916"/>
                </a:lnTo>
                <a:lnTo>
                  <a:pt x="4576648" y="2564195"/>
                </a:lnTo>
                <a:lnTo>
                  <a:pt x="5925258" y="0"/>
                </a:lnTo>
                <a:lnTo>
                  <a:pt x="6195680" y="0"/>
                </a:lnTo>
                <a:lnTo>
                  <a:pt x="4576812" y="2564920"/>
                </a:lnTo>
                <a:lnTo>
                  <a:pt x="4577948" y="2569947"/>
                </a:lnTo>
                <a:lnTo>
                  <a:pt x="4576527" y="2565371"/>
                </a:lnTo>
                <a:lnTo>
                  <a:pt x="4573542" y="2570100"/>
                </a:lnTo>
                <a:lnTo>
                  <a:pt x="4576342" y="2564777"/>
                </a:lnTo>
                <a:lnTo>
                  <a:pt x="4573699" y="2556271"/>
                </a:lnTo>
                <a:lnTo>
                  <a:pt x="4573206" y="2568777"/>
                </a:lnTo>
                <a:lnTo>
                  <a:pt x="4572575" y="2552763"/>
                </a:lnTo>
                <a:lnTo>
                  <a:pt x="4568842" y="2564777"/>
                </a:lnTo>
                <a:lnTo>
                  <a:pt x="4571642" y="2570100"/>
                </a:lnTo>
                <a:lnTo>
                  <a:pt x="4568658" y="2565371"/>
                </a:lnTo>
                <a:lnTo>
                  <a:pt x="4567236" y="2569947"/>
                </a:lnTo>
                <a:lnTo>
                  <a:pt x="4568373" y="2564920"/>
                </a:lnTo>
                <a:lnTo>
                  <a:pt x="2949504" y="0"/>
                </a:lnTo>
                <a:close/>
              </a:path>
            </a:pathLst>
          </a:custGeom>
          <a:gradFill>
            <a:gsLst>
              <a:gs pos="0">
                <a:schemeClr val="bg1">
                  <a:alpha val="1000"/>
                </a:schemeClr>
              </a:gs>
              <a:gs pos="100000">
                <a:schemeClr val="bg1">
                  <a:alpha val="1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0" y="-1115"/>
            <a:ext cx="6093594" cy="6859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6399133" y="1905000"/>
            <a:ext cx="5180251" cy="1727200"/>
          </a:xfrm>
        </p:spPr>
        <p:txBody>
          <a:bodyPr anchor="b" anchorCtr="0">
            <a:normAutofit/>
          </a:bodyPr>
          <a:lstStyle>
            <a:lvl1pPr algn="l">
              <a:defRPr sz="3200" b="0"/>
            </a:lvl1pPr>
          </a:lstStyle>
          <a:p>
            <a:r>
              <a:rPr lang="en-US" smtClean="0"/>
              <a:t>Click to edit Master title style</a:t>
            </a:r>
            <a:endParaRPr/>
          </a:p>
        </p:txBody>
      </p:sp>
      <p:sp>
        <p:nvSpPr>
          <p:cNvPr id="3" name="Picture Placeholder 2"/>
          <p:cNvSpPr>
            <a:spLocks noGrp="1"/>
          </p:cNvSpPr>
          <p:nvPr>
            <p:ph type="pic" idx="1"/>
          </p:nvPr>
        </p:nvSpPr>
        <p:spPr>
          <a:xfrm>
            <a:off x="507869" y="482601"/>
            <a:ext cx="5077859" cy="5862706"/>
          </a:xfrm>
          <a:noFill/>
          <a:ln w="9525">
            <a:noFill/>
            <a:miter lim="800000"/>
          </a:ln>
          <a:effectLst/>
        </p:spPr>
        <p:txBody>
          <a:bodyPr>
            <a:normAutofit/>
          </a:bodyPr>
          <a:lstStyle>
            <a:lvl1pPr marL="0" indent="0" algn="ctr">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6399133" y="3733800"/>
            <a:ext cx="5180251" cy="1727200"/>
          </a:xfrm>
        </p:spPr>
        <p:txBody>
          <a:bodyPr>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162" y="482600"/>
            <a:ext cx="10360501" cy="1219200"/>
          </a:xfrm>
          <a:prstGeom prst="rect">
            <a:avLst/>
          </a:prstGeom>
          <a:effectLst/>
        </p:spPr>
        <p:txBody>
          <a:bodyPr vert="horz" lIns="121899" tIns="60949" rIns="121899" bIns="60949"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914162" y="1803401"/>
            <a:ext cx="10360501" cy="4470400"/>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735324" y="6375400"/>
            <a:ext cx="1422030" cy="195072"/>
          </a:xfrm>
          <a:prstGeom prst="rect">
            <a:avLst/>
          </a:prstGeom>
        </p:spPr>
        <p:txBody>
          <a:bodyPr vert="horz" lIns="121899" tIns="60949" rIns="121899" bIns="60949" rtlCol="0" anchor="ctr"/>
          <a:lstStyle>
            <a:lvl1pPr algn="r">
              <a:defRPr sz="1100">
                <a:solidFill>
                  <a:schemeClr val="tx1"/>
                </a:solidFill>
              </a:defRPr>
            </a:lvl1pPr>
          </a:lstStyle>
          <a:p>
            <a:fld id="{3B9B9059-F1D6-41D0-95CF-D21CAA096B3A}" type="datetimeFigureOut">
              <a:rPr lang="en-US"/>
              <a:pPr/>
              <a:t>9/21/2015</a:t>
            </a:fld>
            <a:endParaRPr/>
          </a:p>
        </p:txBody>
      </p:sp>
      <p:sp>
        <p:nvSpPr>
          <p:cNvPr id="5" name="Footer Placeholder 4"/>
          <p:cNvSpPr>
            <a:spLocks noGrp="1"/>
          </p:cNvSpPr>
          <p:nvPr>
            <p:ph type="ftr" sz="quarter" idx="3"/>
          </p:nvPr>
        </p:nvSpPr>
        <p:spPr>
          <a:xfrm>
            <a:off x="914162" y="6375400"/>
            <a:ext cx="7414869" cy="195072"/>
          </a:xfrm>
          <a:prstGeom prst="rect">
            <a:avLst/>
          </a:prstGeom>
        </p:spPr>
        <p:txBody>
          <a:bodyPr vert="horz" lIns="121899" tIns="60949" rIns="121899" bIns="60949" rtlCol="0" anchor="ctr"/>
          <a:lstStyle>
            <a:lvl1pPr algn="l">
              <a:defRPr sz="1100">
                <a:solidFill>
                  <a:schemeClr val="tx1"/>
                </a:solidFill>
              </a:defRPr>
            </a:lvl1pPr>
          </a:lstStyle>
          <a:p>
            <a:endParaRPr/>
          </a:p>
        </p:txBody>
      </p:sp>
      <p:sp>
        <p:nvSpPr>
          <p:cNvPr id="6" name="Slide Number Placeholder 5"/>
          <p:cNvSpPr>
            <a:spLocks noGrp="1"/>
          </p:cNvSpPr>
          <p:nvPr>
            <p:ph type="sldNum" sz="quarter" idx="4"/>
          </p:nvPr>
        </p:nvSpPr>
        <p:spPr>
          <a:xfrm>
            <a:off x="10441760" y="6375400"/>
            <a:ext cx="832903" cy="195072"/>
          </a:xfrm>
          <a:prstGeom prst="rect">
            <a:avLst/>
          </a:prstGeom>
        </p:spPr>
        <p:txBody>
          <a:bodyPr vert="horz" lIns="121899" tIns="60949" rIns="121899" bIns="60949" rtlCol="0" anchor="ctr"/>
          <a:lstStyle>
            <a:lvl1pPr algn="r">
              <a:defRPr sz="1100">
                <a:solidFill>
                  <a:schemeClr val="tx1"/>
                </a:solidFill>
              </a:defRPr>
            </a:lvl1pPr>
          </a:lstStyle>
          <a:p>
            <a:fld id="{E5FD5434-F838-4DD4-A17B-1CB1A1850DF4}" type="slidenum">
              <a:rPr/>
              <a:pPr/>
              <a:t>‹#›</a:t>
            </a:fld>
            <a:endParaRPr/>
          </a:p>
        </p:txBody>
      </p:sp>
    </p:spTree>
  </p:cSld>
  <p:clrMap bg1="dk1" tx1="lt1" bg2="dk2" tx2="lt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82" r:id="rId10"/>
    <p:sldLayoutId id="2147483678" r:id="rId11"/>
    <p:sldLayoutId id="214748367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1218987" rtl="0" eaLnBrk="1" latinLnBrk="0" hangingPunct="1">
        <a:lnSpc>
          <a:spcPct val="80000"/>
        </a:lnSpc>
        <a:spcBef>
          <a:spcPct val="0"/>
        </a:spcBef>
        <a:buNone/>
        <a:defRPr sz="3600" kern="1200" cap="all" baseline="0">
          <a:solidFill>
            <a:schemeClr val="tx1"/>
          </a:solidFill>
          <a:effectLst/>
          <a:latin typeface="+mj-lt"/>
          <a:ea typeface="+mj-ea"/>
          <a:cs typeface="+mj-cs"/>
        </a:defRPr>
      </a:lvl1pPr>
    </p:titleStyle>
    <p:bodyStyle>
      <a:lvl1pPr marL="274320" indent="-274320" algn="l" defTabSz="1218987" rtl="0" eaLnBrk="1" latinLnBrk="0" hangingPunct="1">
        <a:lnSpc>
          <a:spcPct val="90000"/>
        </a:lnSpc>
        <a:spcBef>
          <a:spcPts val="1600"/>
        </a:spcBef>
        <a:buClr>
          <a:schemeClr val="tx2"/>
        </a:buClr>
        <a:buSzPct val="90000"/>
        <a:buFont typeface="Arial" pitchFamily="34" charset="0"/>
        <a:buChar char="•"/>
        <a:defRPr sz="2800" kern="1200">
          <a:solidFill>
            <a:schemeClr val="tx1"/>
          </a:solidFill>
          <a:latin typeface="+mn-lt"/>
          <a:ea typeface="+mn-ea"/>
          <a:cs typeface="+mn-cs"/>
        </a:defRPr>
      </a:lvl1pPr>
      <a:lvl2pPr marL="548640" indent="-274320" algn="l" defTabSz="1218987" rtl="0" eaLnBrk="1" latinLnBrk="0" hangingPunct="1">
        <a:lnSpc>
          <a:spcPct val="90000"/>
        </a:lnSpc>
        <a:spcBef>
          <a:spcPts val="800"/>
        </a:spcBef>
        <a:buClr>
          <a:schemeClr val="tx2"/>
        </a:buClr>
        <a:buSzPct val="90000"/>
        <a:buFont typeface="Cambria" pitchFamily="18" charset="0"/>
        <a:buChar char="–"/>
        <a:defRPr sz="2400" kern="1200">
          <a:solidFill>
            <a:schemeClr val="tx1"/>
          </a:solidFill>
          <a:latin typeface="+mn-lt"/>
          <a:ea typeface="+mn-ea"/>
          <a:cs typeface="+mn-cs"/>
        </a:defRPr>
      </a:lvl2pPr>
      <a:lvl3pPr marL="822960" indent="-274320" algn="l" defTabSz="1218987" rtl="0" eaLnBrk="1" latinLnBrk="0" hangingPunct="1">
        <a:lnSpc>
          <a:spcPct val="90000"/>
        </a:lnSpc>
        <a:spcBef>
          <a:spcPts val="800"/>
        </a:spcBef>
        <a:buClr>
          <a:schemeClr val="tx2"/>
        </a:buClr>
        <a:buFont typeface="Arial" pitchFamily="34" charset="0"/>
        <a:buChar char="•"/>
        <a:defRPr sz="2000" kern="1200">
          <a:solidFill>
            <a:schemeClr val="tx1"/>
          </a:solidFill>
          <a:latin typeface="+mn-lt"/>
          <a:ea typeface="+mn-ea"/>
          <a:cs typeface="+mn-cs"/>
        </a:defRPr>
      </a:lvl3pPr>
      <a:lvl4pPr marL="1097280" indent="-274320" algn="l" defTabSz="1218987" rtl="0" eaLnBrk="1" latinLnBrk="0" hangingPunct="1">
        <a:lnSpc>
          <a:spcPct val="90000"/>
        </a:lnSpc>
        <a:spcBef>
          <a:spcPts val="800"/>
        </a:spcBef>
        <a:buClr>
          <a:schemeClr val="tx2"/>
        </a:buClr>
        <a:buSzPct val="100000"/>
        <a:buFont typeface="Cambria" pitchFamily="18" charset="0"/>
        <a:buChar char="–"/>
        <a:defRPr sz="1800" kern="1200">
          <a:solidFill>
            <a:schemeClr val="tx1"/>
          </a:solidFill>
          <a:latin typeface="+mn-lt"/>
          <a:ea typeface="+mn-ea"/>
          <a:cs typeface="+mn-cs"/>
        </a:defRPr>
      </a:lvl4pPr>
      <a:lvl5pPr marL="137160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5pPr>
      <a:lvl6pPr marL="1645920" indent="-274320" algn="l" defTabSz="1218987" rtl="0" eaLnBrk="1" latinLnBrk="0" hangingPunct="1">
        <a:lnSpc>
          <a:spcPct val="90000"/>
        </a:lnSpc>
        <a:spcBef>
          <a:spcPts val="800"/>
        </a:spcBef>
        <a:buClr>
          <a:schemeClr val="tx2"/>
        </a:buClr>
        <a:buSzPct val="100000"/>
        <a:buFont typeface="Cambria" pitchFamily="18" charset="0"/>
        <a:buChar char="–"/>
        <a:defRPr sz="1600" kern="1200">
          <a:solidFill>
            <a:schemeClr val="tx1"/>
          </a:solidFill>
          <a:latin typeface="+mn-lt"/>
          <a:ea typeface="+mn-ea"/>
          <a:cs typeface="+mn-cs"/>
        </a:defRPr>
      </a:lvl6pPr>
      <a:lvl7pPr marL="192024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7pPr>
      <a:lvl8pPr marL="2194560" indent="-274320" algn="l" defTabSz="1218987" rtl="0" eaLnBrk="1" latinLnBrk="0" hangingPunct="1">
        <a:lnSpc>
          <a:spcPct val="90000"/>
        </a:lnSpc>
        <a:spcBef>
          <a:spcPts val="800"/>
        </a:spcBef>
        <a:buClr>
          <a:schemeClr val="tx2"/>
        </a:buClr>
        <a:buSzPct val="100000"/>
        <a:buFont typeface="Cambria" pitchFamily="18" charset="0"/>
        <a:buChar char="–"/>
        <a:defRPr sz="1600" kern="1200">
          <a:solidFill>
            <a:schemeClr val="tx1"/>
          </a:solidFill>
          <a:latin typeface="+mn-lt"/>
          <a:ea typeface="+mn-ea"/>
          <a:cs typeface="+mn-cs"/>
        </a:defRPr>
      </a:lvl8pPr>
      <a:lvl9pPr marL="246888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dirty="0" smtClean="0"/>
              <a:t>An Introduction to Statistics</a:t>
            </a:r>
            <a:endParaRPr lang="en-US" dirty="0"/>
          </a:p>
        </p:txBody>
      </p:sp>
      <p:sp>
        <p:nvSpPr>
          <p:cNvPr id="3" name="Title 2"/>
          <p:cNvSpPr>
            <a:spLocks noGrp="1"/>
          </p:cNvSpPr>
          <p:nvPr>
            <p:ph type="ctrTitle"/>
          </p:nvPr>
        </p:nvSpPr>
        <p:spPr/>
        <p:txBody>
          <a:bodyPr/>
          <a:lstStyle/>
          <a:p>
            <a:r>
              <a:rPr lang="en-US" dirty="0" smtClean="0"/>
              <a:t>Collecting data</a:t>
            </a:r>
            <a:endParaRPr lang="en-US" dirty="0"/>
          </a:p>
        </p:txBody>
      </p:sp>
    </p:spTree>
    <p:extLst>
      <p:ext uri="{BB962C8B-B14F-4D97-AF65-F5344CB8AC3E}">
        <p14:creationId xmlns:p14="http://schemas.microsoft.com/office/powerpoint/2010/main" val="1082871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Example</a:t>
            </a:r>
            <a:endParaRPr lang="en-US" sz="6000" b="1" dirty="0"/>
          </a:p>
        </p:txBody>
      </p:sp>
      <p:sp>
        <p:nvSpPr>
          <p:cNvPr id="14" name="Content Placeholder 13"/>
          <p:cNvSpPr>
            <a:spLocks noGrp="1"/>
          </p:cNvSpPr>
          <p:nvPr>
            <p:ph idx="1"/>
          </p:nvPr>
        </p:nvSpPr>
        <p:spPr>
          <a:xfrm>
            <a:off x="914161" y="2209800"/>
            <a:ext cx="10360501" cy="4038600"/>
          </a:xfrm>
        </p:spPr>
        <p:txBody>
          <a:bodyPr>
            <a:normAutofit/>
          </a:bodyPr>
          <a:lstStyle/>
          <a:p>
            <a:r>
              <a:rPr lang="en-US" sz="4000" dirty="0" smtClean="0"/>
              <a:t>In an experiment, students “charged” balloons by rubbing them with wool. Then the students placed the </a:t>
            </a:r>
            <a:r>
              <a:rPr lang="en-US" sz="4000" dirty="0" err="1" smtClean="0"/>
              <a:t>ballons</a:t>
            </a:r>
            <a:r>
              <a:rPr lang="en-US" sz="4000" dirty="0" smtClean="0"/>
              <a:t> on a wall and counted the number of seconds they remained. The class results are shown in the chart. Make a frequency table to organize the data.</a:t>
            </a:r>
            <a:endParaRPr lang="en-US" sz="4000" dirty="0" smtClean="0"/>
          </a:p>
        </p:txBody>
      </p:sp>
    </p:spTree>
    <p:extLst>
      <p:ext uri="{BB962C8B-B14F-4D97-AF65-F5344CB8AC3E}">
        <p14:creationId xmlns:p14="http://schemas.microsoft.com/office/powerpoint/2010/main" val="1382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Example (cont.)</a:t>
            </a:r>
            <a:endParaRPr lang="en-US" sz="6000" b="1" dirty="0"/>
          </a:p>
        </p:txBody>
      </p:sp>
      <p:graphicFrame>
        <p:nvGraphicFramePr>
          <p:cNvPr id="2" name="Table 1"/>
          <p:cNvGraphicFramePr>
            <a:graphicFrameLocks noGrp="1"/>
          </p:cNvGraphicFramePr>
          <p:nvPr>
            <p:extLst>
              <p:ext uri="{D42A27DB-BD31-4B8C-83A1-F6EECF244321}">
                <p14:modId xmlns:p14="http://schemas.microsoft.com/office/powerpoint/2010/main" val="3387749262"/>
              </p:ext>
            </p:extLst>
          </p:nvPr>
        </p:nvGraphicFramePr>
        <p:xfrm>
          <a:off x="2668587" y="3512820"/>
          <a:ext cx="6851650" cy="2623820"/>
        </p:xfrm>
        <a:graphic>
          <a:graphicData uri="http://schemas.openxmlformats.org/drawingml/2006/table">
            <a:tbl>
              <a:tblPr firstRow="1" firstCol="1" bandRow="1">
                <a:tableStyleId>{D03447BB-5D67-496B-8E87-E561075AD55C}</a:tableStyleId>
              </a:tblPr>
              <a:tblGrid>
                <a:gridCol w="1370330"/>
                <a:gridCol w="1370330"/>
                <a:gridCol w="1370330"/>
                <a:gridCol w="1370330"/>
                <a:gridCol w="1370330"/>
              </a:tblGrid>
              <a:tr h="0">
                <a:tc>
                  <a:txBody>
                    <a:bodyPr/>
                    <a:lstStyle/>
                    <a:p>
                      <a:pPr marL="0" marR="0" algn="ctr">
                        <a:lnSpc>
                          <a:spcPct val="115000"/>
                        </a:lnSpc>
                        <a:spcBef>
                          <a:spcPts val="0"/>
                        </a:spcBef>
                        <a:spcAft>
                          <a:spcPts val="0"/>
                        </a:spcAft>
                      </a:pPr>
                      <a:r>
                        <a:rPr lang="en-US" sz="3200" dirty="0">
                          <a:effectLst/>
                        </a:rPr>
                        <a:t>15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dirty="0">
                          <a:effectLst/>
                        </a:rPr>
                        <a:t>52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dirty="0">
                          <a:effectLst/>
                        </a:rPr>
                        <a:t>26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22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1000"/>
                        </a:spcAft>
                      </a:pPr>
                      <a:r>
                        <a:rPr lang="en-US" sz="3200">
                          <a:effectLst/>
                        </a:rPr>
                        <a:t>25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marL="0" marR="0" algn="ctr">
                        <a:lnSpc>
                          <a:spcPct val="115000"/>
                        </a:lnSpc>
                        <a:spcBef>
                          <a:spcPts val="0"/>
                        </a:spcBef>
                        <a:spcAft>
                          <a:spcPts val="0"/>
                        </a:spcAft>
                      </a:pPr>
                      <a:r>
                        <a:rPr lang="en-US" sz="3200">
                          <a:effectLst/>
                        </a:rPr>
                        <a:t>26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29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33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36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1000"/>
                        </a:spcAft>
                      </a:pPr>
                      <a:r>
                        <a:rPr lang="en-US" sz="3200">
                          <a:effectLst/>
                        </a:rPr>
                        <a:t>20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marL="0" marR="0" algn="ctr">
                        <a:lnSpc>
                          <a:spcPct val="115000"/>
                        </a:lnSpc>
                        <a:spcBef>
                          <a:spcPts val="0"/>
                        </a:spcBef>
                        <a:spcAft>
                          <a:spcPts val="0"/>
                        </a:spcAft>
                      </a:pPr>
                      <a:r>
                        <a:rPr lang="en-US" sz="3200">
                          <a:effectLst/>
                        </a:rPr>
                        <a:t>43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21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dirty="0">
                          <a:effectLst/>
                        </a:rPr>
                        <a:t>30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39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1000"/>
                        </a:spcAft>
                      </a:pPr>
                      <a:r>
                        <a:rPr lang="en-US" sz="3200">
                          <a:effectLst/>
                        </a:rPr>
                        <a:t>34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marL="0" marR="0" algn="ctr">
                        <a:lnSpc>
                          <a:spcPct val="115000"/>
                        </a:lnSpc>
                        <a:spcBef>
                          <a:spcPts val="0"/>
                        </a:spcBef>
                        <a:spcAft>
                          <a:spcPts val="0"/>
                        </a:spcAft>
                      </a:pPr>
                      <a:r>
                        <a:rPr lang="en-US" sz="3200">
                          <a:effectLst/>
                        </a:rPr>
                        <a:t>35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27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29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42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1000"/>
                        </a:spcAft>
                      </a:pPr>
                      <a:r>
                        <a:rPr lang="en-US" sz="3200">
                          <a:effectLst/>
                        </a:rPr>
                        <a:t>35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marL="0" marR="0" algn="ctr">
                        <a:lnSpc>
                          <a:spcPct val="115000"/>
                        </a:lnSpc>
                        <a:spcBef>
                          <a:spcPts val="0"/>
                        </a:spcBef>
                        <a:spcAft>
                          <a:spcPts val="0"/>
                        </a:spcAft>
                      </a:pPr>
                      <a:r>
                        <a:rPr lang="en-US" sz="3200">
                          <a:effectLst/>
                        </a:rPr>
                        <a:t>16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18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21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3200">
                          <a:effectLst/>
                        </a:rPr>
                        <a:t>21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1000"/>
                        </a:spcAft>
                      </a:pPr>
                      <a:r>
                        <a:rPr lang="en-US" sz="3200" dirty="0">
                          <a:effectLst/>
                        </a:rPr>
                        <a:t>40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 name="Rectangle 2"/>
          <p:cNvSpPr/>
          <p:nvPr/>
        </p:nvSpPr>
        <p:spPr>
          <a:xfrm>
            <a:off x="1992167" y="2589490"/>
            <a:ext cx="8204490"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Static Electricity Time (s)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625933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Example (cont.)</a:t>
            </a:r>
            <a:endParaRPr lang="en-US" sz="6000" b="1" dirty="0"/>
          </a:p>
        </p:txBody>
      </p:sp>
      <p:sp>
        <p:nvSpPr>
          <p:cNvPr id="14" name="Content Placeholder 13"/>
          <p:cNvSpPr>
            <a:spLocks noGrp="1"/>
          </p:cNvSpPr>
          <p:nvPr>
            <p:ph idx="1"/>
          </p:nvPr>
        </p:nvSpPr>
        <p:spPr>
          <a:xfrm>
            <a:off x="914161" y="1905000"/>
            <a:ext cx="10360501" cy="1371600"/>
          </a:xfrm>
        </p:spPr>
        <p:txBody>
          <a:bodyPr>
            <a:normAutofit/>
          </a:bodyPr>
          <a:lstStyle/>
          <a:p>
            <a:r>
              <a:rPr lang="en-US" sz="3500" dirty="0" smtClean="0"/>
              <a:t>Ste</a:t>
            </a:r>
            <a:r>
              <a:rPr lang="en-US" sz="3500" dirty="0" smtClean="0"/>
              <a:t>p 1: Make a table with three columns: time (s), tally, and frequency. Add a title</a:t>
            </a:r>
            <a:endParaRPr lang="en-US" sz="3500" dirty="0" smtClean="0"/>
          </a:p>
        </p:txBody>
      </p:sp>
    </p:spTree>
    <p:extLst>
      <p:ext uri="{BB962C8B-B14F-4D97-AF65-F5344CB8AC3E}">
        <p14:creationId xmlns:p14="http://schemas.microsoft.com/office/powerpoint/2010/main" val="1204716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Example (cont.)</a:t>
            </a:r>
            <a:endParaRPr lang="en-US" sz="6000" b="1" dirty="0"/>
          </a:p>
        </p:txBody>
      </p:sp>
      <p:sp>
        <p:nvSpPr>
          <p:cNvPr id="14" name="Content Placeholder 13"/>
          <p:cNvSpPr>
            <a:spLocks noGrp="1"/>
          </p:cNvSpPr>
          <p:nvPr>
            <p:ph idx="1"/>
          </p:nvPr>
        </p:nvSpPr>
        <p:spPr>
          <a:xfrm>
            <a:off x="914161" y="1905000"/>
            <a:ext cx="10360501" cy="1371600"/>
          </a:xfrm>
        </p:spPr>
        <p:txBody>
          <a:bodyPr>
            <a:normAutofit fontScale="92500" lnSpcReduction="10000"/>
          </a:bodyPr>
          <a:lstStyle/>
          <a:p>
            <a:r>
              <a:rPr lang="en-US" sz="3500" dirty="0" smtClean="0"/>
              <a:t>Step 2: It is sometimes helpful to use intervals so there are fewer categories. In this case, we are using intervals of size 10.</a:t>
            </a:r>
          </a:p>
        </p:txBody>
      </p:sp>
    </p:spTree>
    <p:extLst>
      <p:ext uri="{BB962C8B-B14F-4D97-AF65-F5344CB8AC3E}">
        <p14:creationId xmlns:p14="http://schemas.microsoft.com/office/powerpoint/2010/main" val="1298953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Example (cont.)</a:t>
            </a:r>
            <a:endParaRPr lang="en-US" sz="6000" b="1" dirty="0"/>
          </a:p>
        </p:txBody>
      </p:sp>
      <p:sp>
        <p:nvSpPr>
          <p:cNvPr id="14" name="Content Placeholder 13"/>
          <p:cNvSpPr>
            <a:spLocks noGrp="1"/>
          </p:cNvSpPr>
          <p:nvPr>
            <p:ph idx="1"/>
          </p:nvPr>
        </p:nvSpPr>
        <p:spPr>
          <a:xfrm>
            <a:off x="914161" y="1905000"/>
            <a:ext cx="10360501" cy="1371600"/>
          </a:xfrm>
        </p:spPr>
        <p:txBody>
          <a:bodyPr>
            <a:normAutofit/>
          </a:bodyPr>
          <a:lstStyle/>
          <a:p>
            <a:r>
              <a:rPr lang="en-US" sz="3500" dirty="0" smtClean="0"/>
              <a:t>Ste</a:t>
            </a:r>
            <a:r>
              <a:rPr lang="en-US" sz="3500" dirty="0" smtClean="0"/>
              <a:t>p 3: Use tally marks in each row and record this number in the frequency column.</a:t>
            </a:r>
            <a:endParaRPr lang="en-US" sz="3500" dirty="0" smtClean="0"/>
          </a:p>
        </p:txBody>
      </p:sp>
    </p:spTree>
    <p:extLst>
      <p:ext uri="{BB962C8B-B14F-4D97-AF65-F5344CB8AC3E}">
        <p14:creationId xmlns:p14="http://schemas.microsoft.com/office/powerpoint/2010/main" val="511160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Example (cont.)</a:t>
            </a:r>
            <a:endParaRPr lang="en-US" sz="6000" b="1" dirty="0"/>
          </a:p>
        </p:txBody>
      </p:sp>
      <p:sp>
        <p:nvSpPr>
          <p:cNvPr id="3" name="Rectangle 2"/>
          <p:cNvSpPr/>
          <p:nvPr/>
        </p:nvSpPr>
        <p:spPr>
          <a:xfrm>
            <a:off x="3407619" y="2589490"/>
            <a:ext cx="5373586"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Static Electricity</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aphicFrame>
        <p:nvGraphicFramePr>
          <p:cNvPr id="4" name="Table 3"/>
          <p:cNvGraphicFramePr>
            <a:graphicFrameLocks noGrp="1"/>
          </p:cNvGraphicFramePr>
          <p:nvPr>
            <p:extLst>
              <p:ext uri="{D42A27DB-BD31-4B8C-83A1-F6EECF244321}">
                <p14:modId xmlns:p14="http://schemas.microsoft.com/office/powerpoint/2010/main" val="3086091168"/>
              </p:ext>
            </p:extLst>
          </p:nvPr>
        </p:nvGraphicFramePr>
        <p:xfrm>
          <a:off x="2668587" y="3512820"/>
          <a:ext cx="6851650" cy="2623820"/>
        </p:xfrm>
        <a:graphic>
          <a:graphicData uri="http://schemas.openxmlformats.org/drawingml/2006/table">
            <a:tbl>
              <a:tblPr firstRow="1" firstCol="1" bandRow="1">
                <a:tableStyleId>{D03447BB-5D67-496B-8E87-E561075AD55C}</a:tableStyleId>
              </a:tblPr>
              <a:tblGrid>
                <a:gridCol w="2283460"/>
                <a:gridCol w="2284095"/>
                <a:gridCol w="2284095"/>
              </a:tblGrid>
              <a:tr h="0">
                <a:tc>
                  <a:txBody>
                    <a:bodyPr/>
                    <a:lstStyle/>
                    <a:p>
                      <a:pPr marL="0" marR="0" algn="ctr">
                        <a:lnSpc>
                          <a:spcPct val="115000"/>
                        </a:lnSpc>
                        <a:spcBef>
                          <a:spcPts val="0"/>
                        </a:spcBef>
                        <a:spcAft>
                          <a:spcPts val="0"/>
                        </a:spcAft>
                      </a:pPr>
                      <a:r>
                        <a:rPr lang="en-US" sz="3200">
                          <a:effectLst/>
                        </a:rPr>
                        <a:t>Time (s)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3200">
                          <a:effectLst/>
                        </a:rPr>
                        <a:t>Tally</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3200">
                          <a:effectLst/>
                        </a:rPr>
                        <a:t>Frequency</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0"/>
                        </a:spcAft>
                      </a:pPr>
                      <a:r>
                        <a:rPr lang="en-US" sz="3200">
                          <a:effectLst/>
                        </a:rPr>
                        <a:t>15-24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3200">
                          <a:effectLst/>
                        </a:rPr>
                        <a:t>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3200">
                          <a:effectLst/>
                        </a:rPr>
                        <a:t>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0"/>
                        </a:spcAft>
                      </a:pPr>
                      <a:r>
                        <a:rPr lang="en-US" sz="3200">
                          <a:effectLst/>
                        </a:rPr>
                        <a:t>25-34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3200">
                          <a:effectLst/>
                        </a:rPr>
                        <a:t>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3200">
                          <a:effectLst/>
                        </a:rPr>
                        <a:t>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0"/>
                        </a:spcAft>
                      </a:pPr>
                      <a:r>
                        <a:rPr lang="en-US" sz="3200">
                          <a:effectLst/>
                        </a:rPr>
                        <a:t>35-44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3200">
                          <a:effectLst/>
                        </a:rPr>
                        <a:t>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3200">
                          <a:effectLst/>
                        </a:rPr>
                        <a:t>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0"/>
                        </a:spcAft>
                      </a:pPr>
                      <a:r>
                        <a:rPr lang="en-US" sz="3200">
                          <a:effectLst/>
                        </a:rPr>
                        <a:t>45-54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3200">
                          <a:effectLst/>
                        </a:rPr>
                        <a:t>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3200" dirty="0">
                          <a:effectLst/>
                        </a:rPr>
                        <a:t>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805681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Your turn!</a:t>
            </a:r>
            <a:endParaRPr lang="en-US" sz="6000" b="1" dirty="0"/>
          </a:p>
        </p:txBody>
      </p:sp>
      <p:sp>
        <p:nvSpPr>
          <p:cNvPr id="5" name="Content Placeholder 13"/>
          <p:cNvSpPr>
            <a:spLocks noGrp="1"/>
          </p:cNvSpPr>
          <p:nvPr>
            <p:ph idx="1"/>
          </p:nvPr>
        </p:nvSpPr>
        <p:spPr>
          <a:xfrm>
            <a:off x="914161" y="1828800"/>
            <a:ext cx="10360501" cy="685800"/>
          </a:xfrm>
        </p:spPr>
        <p:txBody>
          <a:bodyPr>
            <a:normAutofit/>
          </a:bodyPr>
          <a:lstStyle/>
          <a:p>
            <a:r>
              <a:rPr lang="en-US" sz="3200" i="1" dirty="0" smtClean="0"/>
              <a:t>Make a frequency table to organize the data in the chart.</a:t>
            </a:r>
          </a:p>
        </p:txBody>
      </p:sp>
      <p:graphicFrame>
        <p:nvGraphicFramePr>
          <p:cNvPr id="2" name="Table 1"/>
          <p:cNvGraphicFramePr>
            <a:graphicFrameLocks noGrp="1"/>
          </p:cNvGraphicFramePr>
          <p:nvPr>
            <p:extLst>
              <p:ext uri="{D42A27DB-BD31-4B8C-83A1-F6EECF244321}">
                <p14:modId xmlns:p14="http://schemas.microsoft.com/office/powerpoint/2010/main" val="1983577827"/>
              </p:ext>
            </p:extLst>
          </p:nvPr>
        </p:nvGraphicFramePr>
        <p:xfrm>
          <a:off x="2668587" y="3723132"/>
          <a:ext cx="6851650" cy="2164461"/>
        </p:xfrm>
        <a:graphic>
          <a:graphicData uri="http://schemas.openxmlformats.org/drawingml/2006/table">
            <a:tbl>
              <a:tblPr firstRow="1" firstCol="1" bandRow="1">
                <a:tableStyleId>{D03447BB-5D67-496B-8E87-E561075AD55C}</a:tableStyleId>
              </a:tblPr>
              <a:tblGrid>
                <a:gridCol w="1141730"/>
                <a:gridCol w="1141730"/>
                <a:gridCol w="1141730"/>
                <a:gridCol w="1141730"/>
                <a:gridCol w="1142365"/>
                <a:gridCol w="1142365"/>
              </a:tblGrid>
              <a:tr h="0">
                <a:tc>
                  <a:txBody>
                    <a:bodyPr/>
                    <a:lstStyle/>
                    <a:p>
                      <a:pPr marL="0" marR="0" algn="ctr">
                        <a:lnSpc>
                          <a:spcPct val="115000"/>
                        </a:lnSpc>
                        <a:spcBef>
                          <a:spcPts val="0"/>
                        </a:spcBef>
                        <a:spcAft>
                          <a:spcPts val="0"/>
                        </a:spcAft>
                      </a:pPr>
                      <a:r>
                        <a:rPr lang="en-US" sz="4400">
                          <a:effectLst/>
                        </a:rPr>
                        <a:t>32</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30</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18</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29</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20</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4400">
                          <a:effectLst/>
                        </a:rPr>
                        <a:t>14</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0"/>
                        </a:spcAft>
                      </a:pPr>
                      <a:r>
                        <a:rPr lang="en-US" sz="4400">
                          <a:effectLst/>
                        </a:rPr>
                        <a:t>21</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32</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36</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15</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19</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4400">
                          <a:effectLst/>
                        </a:rPr>
                        <a:t>10</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0"/>
                        </a:spcAft>
                      </a:pPr>
                      <a:r>
                        <a:rPr lang="en-US" sz="4400">
                          <a:effectLst/>
                        </a:rPr>
                        <a:t>16</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22</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25</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30</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4400">
                          <a:effectLst/>
                        </a:rPr>
                        <a:t>26</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4400" dirty="0">
                          <a:effectLst/>
                        </a:rPr>
                        <a:t>21</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7" name="Rectangle 6"/>
          <p:cNvSpPr/>
          <p:nvPr/>
        </p:nvSpPr>
        <p:spPr>
          <a:xfrm>
            <a:off x="3004212" y="2589490"/>
            <a:ext cx="6180411"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Noon Temperature</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264352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Your turn! (cont.)</a:t>
            </a:r>
            <a:endParaRPr lang="en-US" sz="6000" b="1" dirty="0"/>
          </a:p>
        </p:txBody>
      </p:sp>
      <p:sp>
        <p:nvSpPr>
          <p:cNvPr id="7" name="Rectangle 6"/>
          <p:cNvSpPr/>
          <p:nvPr/>
        </p:nvSpPr>
        <p:spPr>
          <a:xfrm>
            <a:off x="3004212" y="2589490"/>
            <a:ext cx="6180411"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Noon Temperature</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aphicFrame>
        <p:nvGraphicFramePr>
          <p:cNvPr id="4" name="Table 3"/>
          <p:cNvGraphicFramePr>
            <a:graphicFrameLocks noGrp="1"/>
          </p:cNvGraphicFramePr>
          <p:nvPr>
            <p:extLst>
              <p:ext uri="{D42A27DB-BD31-4B8C-83A1-F6EECF244321}">
                <p14:modId xmlns:p14="http://schemas.microsoft.com/office/powerpoint/2010/main" val="784775818"/>
              </p:ext>
            </p:extLst>
          </p:nvPr>
        </p:nvGraphicFramePr>
        <p:xfrm>
          <a:off x="2668587" y="3512820"/>
          <a:ext cx="6851650" cy="2786253"/>
        </p:xfrm>
        <a:graphic>
          <a:graphicData uri="http://schemas.openxmlformats.org/drawingml/2006/table">
            <a:tbl>
              <a:tblPr firstRow="1" firstCol="1" bandRow="1">
                <a:tableStyleId>{D03447BB-5D67-496B-8E87-E561075AD55C}</a:tableStyleId>
              </a:tblPr>
              <a:tblGrid>
                <a:gridCol w="2283460"/>
                <a:gridCol w="2284095"/>
                <a:gridCol w="2284095"/>
              </a:tblGrid>
              <a:tr h="0">
                <a:tc>
                  <a:txBody>
                    <a:bodyPr/>
                    <a:lstStyle/>
                    <a:p>
                      <a:pPr marL="0" marR="0" algn="ctr">
                        <a:lnSpc>
                          <a:spcPct val="115000"/>
                        </a:lnSpc>
                        <a:spcBef>
                          <a:spcPts val="0"/>
                        </a:spcBef>
                        <a:spcAft>
                          <a:spcPts val="0"/>
                        </a:spcAft>
                      </a:pPr>
                      <a:r>
                        <a:rPr lang="en-US" sz="2800" dirty="0">
                          <a:effectLst/>
                        </a:rPr>
                        <a:t>Temperature (°C)</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800" dirty="0">
                          <a:effectLst/>
                        </a:rPr>
                        <a:t>Tally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Frequency</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2800">
                          <a:effectLst/>
                        </a:rPr>
                        <a:t>5-14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800">
                          <a:effectLst/>
                        </a:rPr>
                        <a:t>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2800">
                          <a:effectLst/>
                        </a:rPr>
                        <a:t>15-24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800">
                          <a:effectLst/>
                        </a:rPr>
                        <a:t>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2800">
                          <a:effectLst/>
                        </a:rPr>
                        <a:t>25-34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800">
                          <a:effectLst/>
                        </a:rPr>
                        <a:t>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2800">
                          <a:effectLst/>
                        </a:rPr>
                        <a:t>35-44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800">
                          <a:effectLst/>
                        </a:rPr>
                        <a:t>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dirty="0">
                          <a:effectLst/>
                        </a:rPr>
                        <a:t>1</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606922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Definitions</a:t>
            </a:r>
            <a:endParaRPr lang="en-US" sz="6000" b="1" dirty="0"/>
          </a:p>
        </p:txBody>
      </p:sp>
      <p:sp>
        <p:nvSpPr>
          <p:cNvPr id="14" name="Content Placeholder 13"/>
          <p:cNvSpPr>
            <a:spLocks noGrp="1"/>
          </p:cNvSpPr>
          <p:nvPr>
            <p:ph idx="1"/>
          </p:nvPr>
        </p:nvSpPr>
        <p:spPr>
          <a:xfrm>
            <a:off x="914162" y="3352800"/>
            <a:ext cx="10360501" cy="1295400"/>
          </a:xfrm>
        </p:spPr>
        <p:txBody>
          <a:bodyPr>
            <a:normAutofit/>
          </a:bodyPr>
          <a:lstStyle/>
          <a:p>
            <a:r>
              <a:rPr lang="en-US" sz="3500" b="1" u="sng" dirty="0" smtClean="0"/>
              <a:t>Cumulative Frequency Table</a:t>
            </a:r>
            <a:r>
              <a:rPr lang="en-US" sz="3500" b="1" dirty="0" smtClean="0"/>
              <a:t>: </a:t>
            </a:r>
            <a:r>
              <a:rPr lang="en-US" sz="3500" dirty="0" smtClean="0"/>
              <a:t>frequencies are accumulated for each item</a:t>
            </a:r>
            <a:endParaRPr lang="en-US" sz="3500" b="1" u="sng" dirty="0" smtClean="0"/>
          </a:p>
        </p:txBody>
      </p:sp>
    </p:spTree>
    <p:extLst>
      <p:ext uri="{BB962C8B-B14F-4D97-AF65-F5344CB8AC3E}">
        <p14:creationId xmlns:p14="http://schemas.microsoft.com/office/powerpoint/2010/main" val="1911356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Example</a:t>
            </a:r>
            <a:endParaRPr lang="en-US" sz="6000" b="1" dirty="0"/>
          </a:p>
        </p:txBody>
      </p:sp>
      <p:sp>
        <p:nvSpPr>
          <p:cNvPr id="3" name="Rectangle 2"/>
          <p:cNvSpPr/>
          <p:nvPr/>
        </p:nvSpPr>
        <p:spPr>
          <a:xfrm>
            <a:off x="3407619" y="2589490"/>
            <a:ext cx="5373586"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Static Electricity</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aphicFrame>
        <p:nvGraphicFramePr>
          <p:cNvPr id="2" name="Table 1"/>
          <p:cNvGraphicFramePr>
            <a:graphicFrameLocks noGrp="1"/>
          </p:cNvGraphicFramePr>
          <p:nvPr>
            <p:extLst>
              <p:ext uri="{D42A27DB-BD31-4B8C-83A1-F6EECF244321}">
                <p14:modId xmlns:p14="http://schemas.microsoft.com/office/powerpoint/2010/main" val="1189070126"/>
              </p:ext>
            </p:extLst>
          </p:nvPr>
        </p:nvGraphicFramePr>
        <p:xfrm>
          <a:off x="2668587" y="3512820"/>
          <a:ext cx="6851650" cy="2786253"/>
        </p:xfrm>
        <a:graphic>
          <a:graphicData uri="http://schemas.openxmlformats.org/drawingml/2006/table">
            <a:tbl>
              <a:tblPr firstRow="1" firstCol="1" bandRow="1">
                <a:tableStyleId>{D03447BB-5D67-496B-8E87-E561075AD55C}</a:tableStyleId>
              </a:tblPr>
              <a:tblGrid>
                <a:gridCol w="2283460"/>
                <a:gridCol w="2284095"/>
                <a:gridCol w="2284095"/>
              </a:tblGrid>
              <a:tr h="0">
                <a:tc>
                  <a:txBody>
                    <a:bodyPr/>
                    <a:lstStyle/>
                    <a:p>
                      <a:pPr marL="0" marR="0" algn="ctr">
                        <a:lnSpc>
                          <a:spcPct val="115000"/>
                        </a:lnSpc>
                        <a:spcBef>
                          <a:spcPts val="0"/>
                        </a:spcBef>
                        <a:spcAft>
                          <a:spcPts val="1000"/>
                        </a:spcAft>
                      </a:pPr>
                      <a:r>
                        <a:rPr lang="en-US" sz="2800">
                          <a:effectLst/>
                        </a:rPr>
                        <a:t>Time (s)</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Frequency</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Cumulative Frequency</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1000"/>
                        </a:spcAft>
                      </a:pPr>
                      <a:r>
                        <a:rPr lang="en-US" sz="2800">
                          <a:effectLst/>
                        </a:rPr>
                        <a:t>15-24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1000"/>
                        </a:spcAft>
                      </a:pPr>
                      <a:r>
                        <a:rPr lang="en-US" sz="2800">
                          <a:effectLst/>
                        </a:rPr>
                        <a:t>25-34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17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1000"/>
                        </a:spcAft>
                      </a:pPr>
                      <a:r>
                        <a:rPr lang="en-US" sz="2800">
                          <a:effectLst/>
                        </a:rPr>
                        <a:t>35-44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24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1000"/>
                        </a:spcAft>
                      </a:pPr>
                      <a:r>
                        <a:rPr lang="en-US" sz="2800">
                          <a:effectLst/>
                        </a:rPr>
                        <a:t>45-54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a:effectLst/>
                        </a:rPr>
                        <a:t>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800" dirty="0">
                          <a:effectLst/>
                        </a:rPr>
                        <a:t>25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6" name="Content Placeholder 13"/>
          <p:cNvSpPr>
            <a:spLocks noGrp="1"/>
          </p:cNvSpPr>
          <p:nvPr>
            <p:ph idx="1"/>
          </p:nvPr>
        </p:nvSpPr>
        <p:spPr>
          <a:xfrm>
            <a:off x="914162" y="1701800"/>
            <a:ext cx="10360501" cy="1143000"/>
          </a:xfrm>
        </p:spPr>
        <p:txBody>
          <a:bodyPr>
            <a:normAutofit fontScale="92500" lnSpcReduction="20000"/>
          </a:bodyPr>
          <a:lstStyle/>
          <a:p>
            <a:r>
              <a:rPr lang="en-US" sz="3200" i="1" dirty="0" smtClean="0"/>
              <a:t>From the cumulative frequency table, we see that 24 balloons stayed on the wall for 44 seconds or less. Or, 24 balloons stayed on the wall for no more than 44 seconds</a:t>
            </a:r>
          </a:p>
        </p:txBody>
      </p:sp>
    </p:spTree>
    <p:extLst>
      <p:ext uri="{BB962C8B-B14F-4D97-AF65-F5344CB8AC3E}">
        <p14:creationId xmlns:p14="http://schemas.microsoft.com/office/powerpoint/2010/main" val="3024809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Quick Questions</a:t>
            </a:r>
            <a:endParaRPr lang="en-US" sz="6000" b="1" dirty="0"/>
          </a:p>
        </p:txBody>
      </p:sp>
      <p:sp>
        <p:nvSpPr>
          <p:cNvPr id="14" name="Content Placeholder 13"/>
          <p:cNvSpPr>
            <a:spLocks noGrp="1"/>
          </p:cNvSpPr>
          <p:nvPr>
            <p:ph idx="1"/>
          </p:nvPr>
        </p:nvSpPr>
        <p:spPr/>
        <p:txBody>
          <a:bodyPr/>
          <a:lstStyle/>
          <a:p>
            <a:r>
              <a:rPr lang="en-US" dirty="0" smtClean="0"/>
              <a:t>Travis is 2 years older than his sister Mickie. Together their ages total 106. How old is each person?</a:t>
            </a:r>
          </a:p>
          <a:p>
            <a:endParaRPr lang="en-US" dirty="0"/>
          </a:p>
          <a:p>
            <a:r>
              <a:rPr lang="en-US" dirty="0" smtClean="0"/>
              <a:t>Mack has $300 in the bank at an annual interest rate of 3%. How much money will Mack have in the bank in four years?</a:t>
            </a:r>
          </a:p>
          <a:p>
            <a:endParaRPr lang="en-US" dirty="0"/>
          </a:p>
          <a:p>
            <a:r>
              <a:rPr lang="en-US" dirty="0" smtClean="0"/>
              <a:t>How many ways are there to make $0.75 using dimes and nickels?</a:t>
            </a:r>
          </a:p>
        </p:txBody>
      </p:sp>
    </p:spTree>
    <p:extLst>
      <p:ext uri="{BB962C8B-B14F-4D97-AF65-F5344CB8AC3E}">
        <p14:creationId xmlns:p14="http://schemas.microsoft.com/office/powerpoint/2010/main" val="1795219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Check-up!</a:t>
            </a:r>
            <a:endParaRPr lang="en-US" sz="6000" b="1" dirty="0"/>
          </a:p>
        </p:txBody>
      </p:sp>
      <p:sp>
        <p:nvSpPr>
          <p:cNvPr id="14" name="Content Placeholder 13"/>
          <p:cNvSpPr>
            <a:spLocks noGrp="1"/>
          </p:cNvSpPr>
          <p:nvPr>
            <p:ph idx="1"/>
          </p:nvPr>
        </p:nvSpPr>
        <p:spPr>
          <a:xfrm>
            <a:off x="914162" y="2286000"/>
            <a:ext cx="10360501" cy="2743200"/>
          </a:xfrm>
        </p:spPr>
        <p:txBody>
          <a:bodyPr>
            <a:normAutofit/>
          </a:bodyPr>
          <a:lstStyle/>
          <a:p>
            <a:r>
              <a:rPr lang="en-US" sz="4000" dirty="0" smtClean="0"/>
              <a:t>Explain the difference between a frequency table and a cumulative frequency table.</a:t>
            </a:r>
          </a:p>
          <a:p>
            <a:r>
              <a:rPr lang="en-US" sz="4000" dirty="0" smtClean="0"/>
              <a:t>List some examples of how a survey might be biased</a:t>
            </a:r>
            <a:endParaRPr lang="en-US" sz="4000" dirty="0" smtClean="0"/>
          </a:p>
        </p:txBody>
      </p:sp>
    </p:spTree>
    <p:extLst>
      <p:ext uri="{BB962C8B-B14F-4D97-AF65-F5344CB8AC3E}">
        <p14:creationId xmlns:p14="http://schemas.microsoft.com/office/powerpoint/2010/main" val="3983862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Example</a:t>
            </a:r>
            <a:endParaRPr lang="en-US" sz="6000" b="1" dirty="0"/>
          </a:p>
        </p:txBody>
      </p:sp>
      <p:sp>
        <p:nvSpPr>
          <p:cNvPr id="14" name="Content Placeholder 13"/>
          <p:cNvSpPr>
            <a:spLocks noGrp="1"/>
          </p:cNvSpPr>
          <p:nvPr>
            <p:ph idx="1"/>
          </p:nvPr>
        </p:nvSpPr>
        <p:spPr>
          <a:xfrm>
            <a:off x="914161" y="2209800"/>
            <a:ext cx="10360501" cy="3200400"/>
          </a:xfrm>
        </p:spPr>
        <p:txBody>
          <a:bodyPr>
            <a:normAutofit/>
          </a:bodyPr>
          <a:lstStyle/>
          <a:p>
            <a:r>
              <a:rPr lang="en-US" sz="4000" dirty="0" smtClean="0"/>
              <a:t>Owners of a restaurant are looking for a new location. They counted the number of people who passed by the proposed location one afternoon. The frequency table shows the results of their sampling.</a:t>
            </a:r>
          </a:p>
        </p:txBody>
      </p:sp>
    </p:spTree>
    <p:extLst>
      <p:ext uri="{BB962C8B-B14F-4D97-AF65-F5344CB8AC3E}">
        <p14:creationId xmlns:p14="http://schemas.microsoft.com/office/powerpoint/2010/main" val="194091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Example (cont.)</a:t>
            </a:r>
            <a:endParaRPr lang="en-US" sz="6000" b="1" dirty="0"/>
          </a:p>
        </p:txBody>
      </p:sp>
      <p:graphicFrame>
        <p:nvGraphicFramePr>
          <p:cNvPr id="5" name="Table 4"/>
          <p:cNvGraphicFramePr>
            <a:graphicFrameLocks noGrp="1"/>
          </p:cNvGraphicFramePr>
          <p:nvPr>
            <p:extLst>
              <p:ext uri="{D42A27DB-BD31-4B8C-83A1-F6EECF244321}">
                <p14:modId xmlns:p14="http://schemas.microsoft.com/office/powerpoint/2010/main" val="523053045"/>
              </p:ext>
            </p:extLst>
          </p:nvPr>
        </p:nvGraphicFramePr>
        <p:xfrm>
          <a:off x="1598612" y="1905000"/>
          <a:ext cx="8991600" cy="4416552"/>
        </p:xfrm>
        <a:graphic>
          <a:graphicData uri="http://schemas.openxmlformats.org/drawingml/2006/table">
            <a:tbl>
              <a:tblPr firstRow="1" firstCol="1" bandRow="1">
                <a:tableStyleId>{D03447BB-5D67-496B-8E87-E561075AD55C}</a:tableStyleId>
              </a:tblPr>
              <a:tblGrid>
                <a:gridCol w="2996644"/>
                <a:gridCol w="2997478"/>
                <a:gridCol w="2997478"/>
              </a:tblGrid>
              <a:tr h="0">
                <a:tc>
                  <a:txBody>
                    <a:bodyPr/>
                    <a:lstStyle/>
                    <a:p>
                      <a:pPr marL="0" marR="0" algn="ctr">
                        <a:lnSpc>
                          <a:spcPct val="115000"/>
                        </a:lnSpc>
                        <a:spcBef>
                          <a:spcPts val="0"/>
                        </a:spcBef>
                        <a:spcAft>
                          <a:spcPts val="0"/>
                        </a:spcAft>
                      </a:pPr>
                      <a:r>
                        <a:rPr lang="en-US" sz="3600" dirty="0">
                          <a:effectLst/>
                        </a:rPr>
                        <a:t>Age of People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3600">
                          <a:effectLst/>
                        </a:rPr>
                        <a:t>Tally</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3600">
                          <a:effectLst/>
                        </a:rPr>
                        <a:t>Frequency</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3600">
                          <a:effectLst/>
                        </a:rPr>
                        <a:t>Under 13</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3600">
                          <a:effectLst/>
                        </a:rPr>
                        <a:t>7</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3600">
                          <a:effectLst/>
                        </a:rPr>
                        <a:t>7</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3600">
                          <a:effectLst/>
                        </a:rPr>
                        <a:t>Teens</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3600">
                          <a:effectLst/>
                        </a:rPr>
                        <a:t>10</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3600">
                          <a:effectLst/>
                        </a:rPr>
                        <a:t>10</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3600">
                          <a:effectLst/>
                        </a:rPr>
                        <a:t>20s</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3600">
                          <a:effectLst/>
                        </a:rPr>
                        <a:t>18</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3600">
                          <a:effectLst/>
                        </a:rPr>
                        <a:t>18</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3600">
                          <a:effectLst/>
                        </a:rPr>
                        <a:t>40s</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3600">
                          <a:effectLst/>
                        </a:rPr>
                        <a:t>36</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3600">
                          <a:effectLst/>
                        </a:rPr>
                        <a:t>36</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3600">
                          <a:effectLst/>
                        </a:rPr>
                        <a:t>50s</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3600" dirty="0">
                          <a:effectLst/>
                        </a:rPr>
                        <a:t>19</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3600">
                          <a:effectLst/>
                        </a:rPr>
                        <a:t>19</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115000"/>
                        </a:lnSpc>
                        <a:spcBef>
                          <a:spcPts val="0"/>
                        </a:spcBef>
                        <a:spcAft>
                          <a:spcPts val="0"/>
                        </a:spcAft>
                      </a:pPr>
                      <a:r>
                        <a:rPr lang="en-US" sz="3600">
                          <a:effectLst/>
                        </a:rPr>
                        <a:t>60s</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3600">
                          <a:effectLst/>
                        </a:rPr>
                        <a:t>11</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3600" dirty="0">
                          <a:effectLst/>
                        </a:rPr>
                        <a:t>11</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138824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Example (Cont.)</a:t>
            </a:r>
            <a:endParaRPr lang="en-US" sz="6000" b="1" dirty="0"/>
          </a:p>
        </p:txBody>
      </p:sp>
      <p:sp>
        <p:nvSpPr>
          <p:cNvPr id="14" name="Content Placeholder 13"/>
          <p:cNvSpPr>
            <a:spLocks noGrp="1"/>
          </p:cNvSpPr>
          <p:nvPr>
            <p:ph idx="1"/>
          </p:nvPr>
        </p:nvSpPr>
        <p:spPr>
          <a:xfrm>
            <a:off x="914161" y="2209800"/>
            <a:ext cx="10360501" cy="3200400"/>
          </a:xfrm>
        </p:spPr>
        <p:txBody>
          <a:bodyPr>
            <a:normAutofit/>
          </a:bodyPr>
          <a:lstStyle/>
          <a:p>
            <a:r>
              <a:rPr lang="en-US" sz="4000" dirty="0" smtClean="0"/>
              <a:t>Which two groups of people passed by the location most frequently?</a:t>
            </a:r>
          </a:p>
          <a:p>
            <a:r>
              <a:rPr lang="en-US" sz="4000" dirty="0" smtClean="0"/>
              <a:t>If the restaurant is an ice cream shop aimed at teens during their lunchtimes, is this a good location for the restaurant? Explain.</a:t>
            </a:r>
            <a:endParaRPr lang="en-US" sz="4000" dirty="0" smtClean="0"/>
          </a:p>
        </p:txBody>
      </p:sp>
    </p:spTree>
    <p:extLst>
      <p:ext uri="{BB962C8B-B14F-4D97-AF65-F5344CB8AC3E}">
        <p14:creationId xmlns:p14="http://schemas.microsoft.com/office/powerpoint/2010/main" val="961006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Check-up!</a:t>
            </a:r>
            <a:endParaRPr lang="en-US" sz="6000" b="1" dirty="0"/>
          </a:p>
        </p:txBody>
      </p:sp>
      <p:sp>
        <p:nvSpPr>
          <p:cNvPr id="14" name="Content Placeholder 13"/>
          <p:cNvSpPr>
            <a:spLocks noGrp="1"/>
          </p:cNvSpPr>
          <p:nvPr>
            <p:ph idx="1"/>
          </p:nvPr>
        </p:nvSpPr>
        <p:spPr>
          <a:xfrm>
            <a:off x="937259" y="2057400"/>
            <a:ext cx="10360501" cy="3962400"/>
          </a:xfrm>
        </p:spPr>
        <p:txBody>
          <a:bodyPr>
            <a:normAutofit fontScale="92500" lnSpcReduction="10000"/>
          </a:bodyPr>
          <a:lstStyle/>
          <a:p>
            <a:r>
              <a:rPr lang="en-US" sz="4000" i="1" dirty="0" smtClean="0"/>
              <a:t>Determine whether each is a good sample. Explain.</a:t>
            </a:r>
          </a:p>
          <a:p>
            <a:pPr lvl="1"/>
            <a:r>
              <a:rPr lang="en-US" sz="3600" dirty="0" smtClean="0"/>
              <a:t>Four people out of 500 are randomly chosen at a senior assembly and surveyed to find the percent of seniors who drive to school.</a:t>
            </a:r>
          </a:p>
          <a:p>
            <a:pPr lvl="1"/>
            <a:r>
              <a:rPr lang="en-US" sz="3600" dirty="0" smtClean="0"/>
              <a:t>Six hundred randomly chosen pea seeds are used to determine whether wrinkled seeds or round seeds are the more common type of seed.</a:t>
            </a:r>
          </a:p>
        </p:txBody>
      </p:sp>
    </p:spTree>
    <p:extLst>
      <p:ext uri="{BB962C8B-B14F-4D97-AF65-F5344CB8AC3E}">
        <p14:creationId xmlns:p14="http://schemas.microsoft.com/office/powerpoint/2010/main" val="1028775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Quiz</a:t>
            </a:r>
            <a:endParaRPr lang="en-US" sz="6000" b="1" dirty="0"/>
          </a:p>
        </p:txBody>
      </p:sp>
      <p:sp>
        <p:nvSpPr>
          <p:cNvPr id="14" name="Content Placeholder 13"/>
          <p:cNvSpPr>
            <a:spLocks noGrp="1"/>
          </p:cNvSpPr>
          <p:nvPr>
            <p:ph idx="1"/>
          </p:nvPr>
        </p:nvSpPr>
        <p:spPr>
          <a:xfrm>
            <a:off x="914162" y="1701800"/>
            <a:ext cx="10360501" cy="4622800"/>
          </a:xfrm>
        </p:spPr>
        <p:txBody>
          <a:bodyPr>
            <a:normAutofit fontScale="92500" lnSpcReduction="10000"/>
          </a:bodyPr>
          <a:lstStyle/>
          <a:p>
            <a:r>
              <a:rPr lang="en-US" sz="4000" i="1" dirty="0" smtClean="0"/>
              <a:t>Determine whether each is a good sample. Describe what caused the bias in each poor sample. Explain.</a:t>
            </a:r>
          </a:p>
          <a:p>
            <a:pPr lvl="1"/>
            <a:r>
              <a:rPr lang="en-US" sz="3600" dirty="0" smtClean="0"/>
              <a:t>Thirty people standing in a movie line are asked to name their favorite actor.</a:t>
            </a:r>
          </a:p>
          <a:p>
            <a:pPr lvl="1"/>
            <a:r>
              <a:rPr lang="en-US" sz="3600" dirty="0" smtClean="0"/>
              <a:t>Police stop every fifth car at a sobriety checkpoint.</a:t>
            </a:r>
          </a:p>
          <a:p>
            <a:pPr lvl="1"/>
            <a:r>
              <a:rPr lang="en-US" sz="3600" dirty="0" smtClean="0"/>
              <a:t>Every other household in a neighborhood of 240 homes is surveyed to determine how many people in the area recycle.</a:t>
            </a:r>
            <a:endParaRPr lang="en-US" sz="3600" dirty="0" smtClean="0"/>
          </a:p>
        </p:txBody>
      </p:sp>
    </p:spTree>
    <p:extLst>
      <p:ext uri="{BB962C8B-B14F-4D97-AF65-F5344CB8AC3E}">
        <p14:creationId xmlns:p14="http://schemas.microsoft.com/office/powerpoint/2010/main" val="721334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Quiz</a:t>
            </a:r>
            <a:endParaRPr lang="en-US" sz="6000" b="1" dirty="0"/>
          </a:p>
        </p:txBody>
      </p:sp>
      <p:graphicFrame>
        <p:nvGraphicFramePr>
          <p:cNvPr id="2" name="Table 1"/>
          <p:cNvGraphicFramePr>
            <a:graphicFrameLocks noGrp="1"/>
          </p:cNvGraphicFramePr>
          <p:nvPr>
            <p:extLst>
              <p:ext uri="{D42A27DB-BD31-4B8C-83A1-F6EECF244321}">
                <p14:modId xmlns:p14="http://schemas.microsoft.com/office/powerpoint/2010/main" val="3563969096"/>
              </p:ext>
            </p:extLst>
          </p:nvPr>
        </p:nvGraphicFramePr>
        <p:xfrm>
          <a:off x="2668586" y="3575496"/>
          <a:ext cx="6851650" cy="2754570"/>
        </p:xfrm>
        <a:graphic>
          <a:graphicData uri="http://schemas.openxmlformats.org/drawingml/2006/table">
            <a:tbl>
              <a:tblPr firstRow="1" firstCol="1" bandRow="1">
                <a:tableStyleId>{D03447BB-5D67-496B-8E87-E561075AD55C}</a:tableStyleId>
              </a:tblPr>
              <a:tblGrid>
                <a:gridCol w="2283460"/>
                <a:gridCol w="2284095"/>
                <a:gridCol w="2284095"/>
              </a:tblGrid>
              <a:tr h="0">
                <a:tc>
                  <a:txBody>
                    <a:bodyPr/>
                    <a:lstStyle/>
                    <a:p>
                      <a:pPr marL="0" marR="0" algn="ctr">
                        <a:lnSpc>
                          <a:spcPct val="115000"/>
                        </a:lnSpc>
                        <a:spcBef>
                          <a:spcPts val="0"/>
                        </a:spcBef>
                        <a:spcAft>
                          <a:spcPts val="1000"/>
                        </a:spcAft>
                      </a:pPr>
                      <a:r>
                        <a:rPr lang="en-US" sz="24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1000"/>
                        </a:spcAft>
                      </a:pPr>
                      <a:r>
                        <a:rPr lang="en-US" sz="2400">
                          <a:effectLst/>
                        </a:rPr>
                        <a:t>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1000"/>
                        </a:spcAft>
                      </a:pPr>
                      <a:r>
                        <a:rPr lang="en-US" sz="2400">
                          <a:effectLst/>
                        </a:rPr>
                        <a:t>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dirty="0">
                          <a:effectLst/>
                        </a:rPr>
                        <a:t>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1000"/>
                        </a:spcAft>
                      </a:pPr>
                      <a:r>
                        <a:rPr lang="en-US" sz="2400">
                          <a:effectLst/>
                        </a:rPr>
                        <a:t>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1000"/>
                        </a:spcAft>
                      </a:pPr>
                      <a:r>
                        <a:rPr lang="en-US" sz="2400">
                          <a:effectLst/>
                        </a:rPr>
                        <a:t>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1000"/>
                        </a:spcAft>
                      </a:pPr>
                      <a:r>
                        <a:rPr lang="en-US" sz="2400">
                          <a:effectLst/>
                        </a:rPr>
                        <a:t>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15000"/>
                        </a:lnSpc>
                        <a:spcBef>
                          <a:spcPts val="0"/>
                        </a:spcBef>
                        <a:spcAft>
                          <a:spcPts val="1000"/>
                        </a:spcAft>
                      </a:pPr>
                      <a:r>
                        <a:rPr lang="en-US" sz="2400">
                          <a:effectLst/>
                        </a:rPr>
                        <a:t>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a:effectLst/>
                        </a:rPr>
                        <a:t>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2400" dirty="0">
                          <a:effectLst/>
                        </a:rPr>
                        <a:t>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5" name="Rectangle 4"/>
          <p:cNvSpPr/>
          <p:nvPr/>
        </p:nvSpPr>
        <p:spPr>
          <a:xfrm>
            <a:off x="2002393" y="1915373"/>
            <a:ext cx="8184035" cy="1446550"/>
          </a:xfrm>
          <a:prstGeom prst="rect">
            <a:avLst/>
          </a:prstGeom>
          <a:noFill/>
        </p:spPr>
        <p:txBody>
          <a:bodyPr wrap="none" lIns="91440" tIns="45720" rIns="91440" bIns="45720">
            <a:spAutoFit/>
          </a:bodyPr>
          <a:lstStyle/>
          <a:p>
            <a:pPr algn="ctr"/>
            <a:r>
              <a:rPr lang="en-US" sz="4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Number of Soccer Goals Scored</a:t>
            </a:r>
          </a:p>
          <a:p>
            <a:pPr algn="ctr"/>
            <a:r>
              <a:rPr lang="en-US" sz="4400" b="1" dirty="0" smtClean="0">
                <a:ln w="9525">
                  <a:solidFill>
                    <a:schemeClr val="bg1"/>
                  </a:solidFill>
                  <a:prstDash val="solid"/>
                </a:ln>
                <a:effectLst>
                  <a:outerShdw blurRad="12700" dist="38100" dir="2700000" algn="tl" rotWithShape="0">
                    <a:schemeClr val="bg1">
                      <a:lumMod val="50000"/>
                    </a:schemeClr>
                  </a:outerShdw>
                </a:effectLst>
              </a:rPr>
              <a:t>This Season</a:t>
            </a:r>
            <a:endParaRPr lang="en-US"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32720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Quiz</a:t>
            </a:r>
            <a:endParaRPr lang="en-US" sz="6000" b="1" dirty="0"/>
          </a:p>
        </p:txBody>
      </p:sp>
      <p:sp>
        <p:nvSpPr>
          <p:cNvPr id="14" name="Content Placeholder 13"/>
          <p:cNvSpPr>
            <a:spLocks noGrp="1"/>
          </p:cNvSpPr>
          <p:nvPr>
            <p:ph idx="1"/>
          </p:nvPr>
        </p:nvSpPr>
        <p:spPr>
          <a:xfrm>
            <a:off x="914162" y="1828800"/>
            <a:ext cx="10360501" cy="4622800"/>
          </a:xfrm>
        </p:spPr>
        <p:txBody>
          <a:bodyPr>
            <a:normAutofit/>
          </a:bodyPr>
          <a:lstStyle/>
          <a:p>
            <a:r>
              <a:rPr lang="en-US" sz="4400" i="1" dirty="0" smtClean="0"/>
              <a:t>Refer to the chart to answer the questions.</a:t>
            </a:r>
          </a:p>
          <a:p>
            <a:pPr lvl="1"/>
            <a:r>
              <a:rPr lang="en-US" sz="3600" dirty="0" smtClean="0"/>
              <a:t>Make a frequency table to organize the data</a:t>
            </a:r>
          </a:p>
          <a:p>
            <a:pPr lvl="1"/>
            <a:r>
              <a:rPr lang="en-US" sz="3600" dirty="0" smtClean="0"/>
              <a:t>What number of goals was scored most frequently?</a:t>
            </a:r>
          </a:p>
          <a:p>
            <a:pPr lvl="1"/>
            <a:r>
              <a:rPr lang="en-US" sz="3600" dirty="0" smtClean="0"/>
              <a:t>How many times did the team score 8 goals?</a:t>
            </a:r>
          </a:p>
          <a:p>
            <a:pPr lvl="1"/>
            <a:r>
              <a:rPr lang="en-US" sz="3600" dirty="0" smtClean="0"/>
              <a:t>How many more times did the soccer team score six goals than three goals?</a:t>
            </a:r>
            <a:endParaRPr lang="en-US" sz="3600" dirty="0" smtClean="0"/>
          </a:p>
        </p:txBody>
      </p:sp>
    </p:spTree>
    <p:extLst>
      <p:ext uri="{BB962C8B-B14F-4D97-AF65-F5344CB8AC3E}">
        <p14:creationId xmlns:p14="http://schemas.microsoft.com/office/powerpoint/2010/main" val="3272354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Quick Questions (Cont.)</a:t>
            </a:r>
            <a:endParaRPr lang="en-US" sz="6000" b="1"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191098266"/>
              </p:ext>
            </p:extLst>
          </p:nvPr>
        </p:nvGraphicFramePr>
        <p:xfrm>
          <a:off x="5484812" y="2133600"/>
          <a:ext cx="6246812" cy="3538056"/>
        </p:xfrm>
        <a:graphic>
          <a:graphicData uri="http://schemas.openxmlformats.org/drawingml/2006/table">
            <a:tbl>
              <a:tblPr firstRow="1" firstCol="1" bandRow="1"/>
              <a:tblGrid>
                <a:gridCol w="2081884"/>
                <a:gridCol w="2082464"/>
                <a:gridCol w="2082464"/>
              </a:tblGrid>
              <a:tr h="554253">
                <a:tc>
                  <a:txBody>
                    <a:bodyPr/>
                    <a:lstStyle/>
                    <a:p>
                      <a:pPr marL="0" marR="0" algn="ctr">
                        <a:lnSpc>
                          <a:spcPct val="115000"/>
                        </a:lnSpc>
                        <a:spcBef>
                          <a:spcPts val="0"/>
                        </a:spcBef>
                        <a:spcAft>
                          <a:spcPts val="1000"/>
                        </a:spcAft>
                      </a:pPr>
                      <a:r>
                        <a:rPr lang="en-US" sz="2500" b="1">
                          <a:effectLst/>
                          <a:latin typeface="Times New Roman" panose="02020603050405020304" pitchFamily="18" charset="0"/>
                          <a:ea typeface="Calibri" panose="020F0502020204030204" pitchFamily="34" charset="0"/>
                          <a:cs typeface="Times New Roman" panose="02020603050405020304" pitchFamily="18" charset="0"/>
                        </a:rPr>
                        <a:t>Expense</a:t>
                      </a:r>
                      <a:endParaRPr lang="en-US" sz="250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500" b="1">
                          <a:effectLst/>
                          <a:latin typeface="Times New Roman" panose="02020603050405020304" pitchFamily="18" charset="0"/>
                          <a:ea typeface="Calibri" panose="020F0502020204030204" pitchFamily="34" charset="0"/>
                          <a:cs typeface="Times New Roman" panose="02020603050405020304" pitchFamily="18" charset="0"/>
                        </a:rPr>
                        <a:t>Apt. A Cost ($)</a:t>
                      </a:r>
                      <a:endParaRPr lang="en-US" sz="250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500" b="1">
                          <a:effectLst/>
                          <a:latin typeface="Times New Roman" panose="02020603050405020304" pitchFamily="18" charset="0"/>
                          <a:ea typeface="Calibri" panose="020F0502020204030204" pitchFamily="34" charset="0"/>
                          <a:cs typeface="Times New Roman" panose="02020603050405020304" pitchFamily="18" charset="0"/>
                        </a:rPr>
                        <a:t>Apt. B Cost ($)</a:t>
                      </a:r>
                      <a:endParaRPr lang="en-US" sz="250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4253">
                <a:tc>
                  <a:txBody>
                    <a:bodyPr/>
                    <a:lstStyle/>
                    <a:p>
                      <a:pPr marL="0" marR="0">
                        <a:lnSpc>
                          <a:spcPct val="115000"/>
                        </a:lnSpc>
                        <a:spcBef>
                          <a:spcPts val="0"/>
                        </a:spcBef>
                        <a:spcAft>
                          <a:spcPts val="1000"/>
                        </a:spcAft>
                      </a:pPr>
                      <a:r>
                        <a:rPr lang="en-US" sz="2500">
                          <a:effectLst/>
                          <a:latin typeface="Times New Roman" panose="02020603050405020304" pitchFamily="18" charset="0"/>
                          <a:ea typeface="Calibri" panose="020F0502020204030204" pitchFamily="34" charset="0"/>
                          <a:cs typeface="Times New Roman" panose="02020603050405020304" pitchFamily="18" charset="0"/>
                        </a:rPr>
                        <a:t>Monthly Rent</a:t>
                      </a:r>
                      <a:endParaRPr lang="en-US" sz="250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500">
                          <a:effectLst/>
                          <a:latin typeface="Times New Roman" panose="02020603050405020304" pitchFamily="18" charset="0"/>
                          <a:ea typeface="Calibri" panose="020F0502020204030204" pitchFamily="34" charset="0"/>
                          <a:cs typeface="Times New Roman" panose="02020603050405020304" pitchFamily="18" charset="0"/>
                        </a:rPr>
                        <a:t>495</a:t>
                      </a:r>
                      <a:endParaRPr lang="en-US" sz="250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500">
                          <a:effectLst/>
                          <a:latin typeface="Times New Roman" panose="02020603050405020304" pitchFamily="18" charset="0"/>
                          <a:ea typeface="Calibri" panose="020F0502020204030204" pitchFamily="34" charset="0"/>
                          <a:cs typeface="Times New Roman" panose="02020603050405020304" pitchFamily="18" charset="0"/>
                        </a:rPr>
                        <a:t>515</a:t>
                      </a:r>
                      <a:endParaRPr lang="en-US" sz="250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4253">
                <a:tc>
                  <a:txBody>
                    <a:bodyPr/>
                    <a:lstStyle/>
                    <a:p>
                      <a:pPr marL="0" marR="0">
                        <a:lnSpc>
                          <a:spcPct val="115000"/>
                        </a:lnSpc>
                        <a:spcBef>
                          <a:spcPts val="0"/>
                        </a:spcBef>
                        <a:spcAft>
                          <a:spcPts val="1000"/>
                        </a:spcAft>
                      </a:pPr>
                      <a:r>
                        <a:rPr lang="en-US" sz="2500">
                          <a:effectLst/>
                          <a:latin typeface="Times New Roman" panose="02020603050405020304" pitchFamily="18" charset="0"/>
                          <a:ea typeface="Calibri" panose="020F0502020204030204" pitchFamily="34" charset="0"/>
                          <a:cs typeface="Times New Roman" panose="02020603050405020304" pitchFamily="18" charset="0"/>
                        </a:rPr>
                        <a:t>Average Electricity Per Month</a:t>
                      </a:r>
                      <a:endParaRPr lang="en-US" sz="250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500">
                          <a:effectLst/>
                          <a:latin typeface="Times New Roman" panose="02020603050405020304" pitchFamily="18" charset="0"/>
                          <a:ea typeface="Calibri" panose="020F0502020204030204" pitchFamily="34" charset="0"/>
                          <a:cs typeface="Times New Roman" panose="02020603050405020304" pitchFamily="18" charset="0"/>
                        </a:rPr>
                        <a:t>65</a:t>
                      </a:r>
                      <a:endParaRPr lang="en-US" sz="250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500">
                          <a:effectLst/>
                          <a:latin typeface="Times New Roman" panose="02020603050405020304" pitchFamily="18" charset="0"/>
                          <a:ea typeface="Calibri" panose="020F0502020204030204" pitchFamily="34" charset="0"/>
                          <a:cs typeface="Times New Roman" panose="02020603050405020304" pitchFamily="18" charset="0"/>
                        </a:rPr>
                        <a:t>23</a:t>
                      </a:r>
                      <a:endParaRPr lang="en-US" sz="250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4253">
                <a:tc>
                  <a:txBody>
                    <a:bodyPr/>
                    <a:lstStyle/>
                    <a:p>
                      <a:pPr marL="0" marR="0">
                        <a:lnSpc>
                          <a:spcPct val="115000"/>
                        </a:lnSpc>
                        <a:spcBef>
                          <a:spcPts val="0"/>
                        </a:spcBef>
                        <a:spcAft>
                          <a:spcPts val="1000"/>
                        </a:spcAft>
                      </a:pPr>
                      <a:r>
                        <a:rPr lang="en-US" sz="2500">
                          <a:effectLst/>
                          <a:latin typeface="Times New Roman" panose="02020603050405020304" pitchFamily="18" charset="0"/>
                          <a:ea typeface="Calibri" panose="020F0502020204030204" pitchFamily="34" charset="0"/>
                          <a:cs typeface="Times New Roman" panose="02020603050405020304" pitchFamily="18" charset="0"/>
                        </a:rPr>
                        <a:t>Average Gas Per Month</a:t>
                      </a:r>
                      <a:endParaRPr lang="en-US" sz="250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500">
                          <a:effectLst/>
                          <a:latin typeface="Times New Roman" panose="02020603050405020304" pitchFamily="18" charset="0"/>
                          <a:ea typeface="Calibri" panose="020F0502020204030204" pitchFamily="34" charset="0"/>
                          <a:cs typeface="Times New Roman" panose="02020603050405020304" pitchFamily="18" charset="0"/>
                        </a:rPr>
                        <a:t>0</a:t>
                      </a:r>
                      <a:endParaRPr lang="en-US" sz="250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500" dirty="0">
                          <a:effectLst/>
                          <a:latin typeface="Times New Roman" panose="02020603050405020304" pitchFamily="18" charset="0"/>
                          <a:ea typeface="Calibri" panose="020F0502020204030204" pitchFamily="34" charset="0"/>
                          <a:cs typeface="Times New Roman" panose="02020603050405020304" pitchFamily="18" charset="0"/>
                        </a:rPr>
                        <a:t>15</a:t>
                      </a:r>
                      <a:endParaRPr lang="en-US" sz="2500" dirty="0">
                        <a:effectLst/>
                        <a:latin typeface="Calibri" panose="020F0502020204030204" pitchFamily="34" charset="0"/>
                        <a:ea typeface="Calibri" panose="020F0502020204030204" pitchFamily="34" charset="0"/>
                        <a:cs typeface="Times New Roman" panose="02020603050405020304" pitchFamily="18" charset="0"/>
                      </a:endParaRPr>
                    </a:p>
                  </a:txBody>
                  <a:tcPr marL="34306" marR="34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Content Placeholder 13"/>
          <p:cNvSpPr txBox="1">
            <a:spLocks/>
          </p:cNvSpPr>
          <p:nvPr/>
        </p:nvSpPr>
        <p:spPr>
          <a:xfrm>
            <a:off x="888963" y="2409573"/>
            <a:ext cx="4342050" cy="2986110"/>
          </a:xfrm>
          <a:prstGeom prst="rect">
            <a:avLst/>
          </a:prstGeom>
        </p:spPr>
        <p:txBody>
          <a:bodyPr vert="horz" lIns="121899" tIns="60949" rIns="121899" bIns="60949" rtlCol="0">
            <a:normAutofit/>
          </a:bodyPr>
          <a:lstStyle>
            <a:lvl1pPr marL="274320" indent="-274320" algn="l" defTabSz="1218987" rtl="0" eaLnBrk="1" latinLnBrk="0" hangingPunct="1">
              <a:lnSpc>
                <a:spcPct val="90000"/>
              </a:lnSpc>
              <a:spcBef>
                <a:spcPts val="1600"/>
              </a:spcBef>
              <a:buClr>
                <a:schemeClr val="tx2"/>
              </a:buClr>
              <a:buSzPct val="90000"/>
              <a:buFont typeface="Arial" pitchFamily="34" charset="0"/>
              <a:buChar char="•"/>
              <a:defRPr sz="2800" kern="1200">
                <a:solidFill>
                  <a:schemeClr val="tx1"/>
                </a:solidFill>
                <a:latin typeface="+mn-lt"/>
                <a:ea typeface="+mn-ea"/>
                <a:cs typeface="+mn-cs"/>
              </a:defRPr>
            </a:lvl1pPr>
            <a:lvl2pPr marL="548640" indent="-274320" algn="l" defTabSz="1218987" rtl="0" eaLnBrk="1" latinLnBrk="0" hangingPunct="1">
              <a:lnSpc>
                <a:spcPct val="90000"/>
              </a:lnSpc>
              <a:spcBef>
                <a:spcPts val="800"/>
              </a:spcBef>
              <a:buClr>
                <a:schemeClr val="tx2"/>
              </a:buClr>
              <a:buSzPct val="90000"/>
              <a:buFont typeface="Cambria" pitchFamily="18" charset="0"/>
              <a:buChar char="–"/>
              <a:defRPr sz="2400" kern="1200">
                <a:solidFill>
                  <a:schemeClr val="tx1"/>
                </a:solidFill>
                <a:latin typeface="+mn-lt"/>
                <a:ea typeface="+mn-ea"/>
                <a:cs typeface="+mn-cs"/>
              </a:defRPr>
            </a:lvl2pPr>
            <a:lvl3pPr marL="822960" indent="-274320" algn="l" defTabSz="1218987" rtl="0" eaLnBrk="1" latinLnBrk="0" hangingPunct="1">
              <a:lnSpc>
                <a:spcPct val="90000"/>
              </a:lnSpc>
              <a:spcBef>
                <a:spcPts val="800"/>
              </a:spcBef>
              <a:buClr>
                <a:schemeClr val="tx2"/>
              </a:buClr>
              <a:buFont typeface="Arial" pitchFamily="34" charset="0"/>
              <a:buChar char="•"/>
              <a:defRPr sz="2000" kern="1200">
                <a:solidFill>
                  <a:schemeClr val="tx1"/>
                </a:solidFill>
                <a:latin typeface="+mn-lt"/>
                <a:ea typeface="+mn-ea"/>
                <a:cs typeface="+mn-cs"/>
              </a:defRPr>
            </a:lvl3pPr>
            <a:lvl4pPr marL="1097280" indent="-274320" algn="l" defTabSz="1218987" rtl="0" eaLnBrk="1" latinLnBrk="0" hangingPunct="1">
              <a:lnSpc>
                <a:spcPct val="90000"/>
              </a:lnSpc>
              <a:spcBef>
                <a:spcPts val="800"/>
              </a:spcBef>
              <a:buClr>
                <a:schemeClr val="tx2"/>
              </a:buClr>
              <a:buSzPct val="100000"/>
              <a:buFont typeface="Cambria" pitchFamily="18" charset="0"/>
              <a:buChar char="–"/>
              <a:defRPr sz="1800" kern="1200">
                <a:solidFill>
                  <a:schemeClr val="tx1"/>
                </a:solidFill>
                <a:latin typeface="+mn-lt"/>
                <a:ea typeface="+mn-ea"/>
                <a:cs typeface="+mn-cs"/>
              </a:defRPr>
            </a:lvl4pPr>
            <a:lvl5pPr marL="137160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5pPr>
            <a:lvl6pPr marL="1645920" indent="-274320" algn="l" defTabSz="1218987" rtl="0" eaLnBrk="1" latinLnBrk="0" hangingPunct="1">
              <a:lnSpc>
                <a:spcPct val="90000"/>
              </a:lnSpc>
              <a:spcBef>
                <a:spcPts val="800"/>
              </a:spcBef>
              <a:buClr>
                <a:schemeClr val="tx2"/>
              </a:buClr>
              <a:buSzPct val="100000"/>
              <a:buFont typeface="Cambria" pitchFamily="18" charset="0"/>
              <a:buChar char="–"/>
              <a:defRPr sz="1600" kern="1200">
                <a:solidFill>
                  <a:schemeClr val="tx1"/>
                </a:solidFill>
                <a:latin typeface="+mn-lt"/>
                <a:ea typeface="+mn-ea"/>
                <a:cs typeface="+mn-cs"/>
              </a:defRPr>
            </a:lvl6pPr>
            <a:lvl7pPr marL="192024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7pPr>
            <a:lvl8pPr marL="2194560" indent="-274320" algn="l" defTabSz="1218987" rtl="0" eaLnBrk="1" latinLnBrk="0" hangingPunct="1">
              <a:lnSpc>
                <a:spcPct val="90000"/>
              </a:lnSpc>
              <a:spcBef>
                <a:spcPts val="800"/>
              </a:spcBef>
              <a:buClr>
                <a:schemeClr val="tx2"/>
              </a:buClr>
              <a:buSzPct val="100000"/>
              <a:buFont typeface="Cambria" pitchFamily="18" charset="0"/>
              <a:buChar char="–"/>
              <a:defRPr sz="1600" kern="1200">
                <a:solidFill>
                  <a:schemeClr val="tx1"/>
                </a:solidFill>
                <a:latin typeface="+mn-lt"/>
                <a:ea typeface="+mn-ea"/>
                <a:cs typeface="+mn-cs"/>
              </a:defRPr>
            </a:lvl8pPr>
            <a:lvl9pPr marL="246888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9pPr>
          </a:lstStyle>
          <a:p>
            <a:r>
              <a:rPr lang="en-US" dirty="0" smtClean="0"/>
              <a:t>Which apartment has the lower monthly rent?</a:t>
            </a:r>
          </a:p>
          <a:p>
            <a:endParaRPr lang="en-US" dirty="0"/>
          </a:p>
          <a:p>
            <a:r>
              <a:rPr lang="en-US" dirty="0" smtClean="0"/>
              <a:t>Overall, which apartment is cheaper to live in?</a:t>
            </a:r>
          </a:p>
        </p:txBody>
      </p:sp>
    </p:spTree>
    <p:extLst>
      <p:ext uri="{BB962C8B-B14F-4D97-AF65-F5344CB8AC3E}">
        <p14:creationId xmlns:p14="http://schemas.microsoft.com/office/powerpoint/2010/main" val="65998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What are we learning?</a:t>
            </a:r>
            <a:endParaRPr lang="en-US" sz="6000" b="1" dirty="0"/>
          </a:p>
        </p:txBody>
      </p:sp>
      <p:sp>
        <p:nvSpPr>
          <p:cNvPr id="14" name="Content Placeholder 13"/>
          <p:cNvSpPr>
            <a:spLocks noGrp="1"/>
          </p:cNvSpPr>
          <p:nvPr>
            <p:ph idx="1"/>
          </p:nvPr>
        </p:nvSpPr>
        <p:spPr>
          <a:xfrm>
            <a:off x="2932787" y="2743200"/>
            <a:ext cx="6323250" cy="2768599"/>
          </a:xfrm>
        </p:spPr>
        <p:txBody>
          <a:bodyPr>
            <a:normAutofit/>
          </a:bodyPr>
          <a:lstStyle/>
          <a:p>
            <a:r>
              <a:rPr lang="en-US" sz="4000" dirty="0" smtClean="0"/>
              <a:t>Collecting Data</a:t>
            </a:r>
          </a:p>
          <a:p>
            <a:r>
              <a:rPr lang="en-US" sz="4000" dirty="0" smtClean="0"/>
              <a:t>Analyzing Data</a:t>
            </a:r>
          </a:p>
          <a:p>
            <a:r>
              <a:rPr lang="en-US" sz="4000" dirty="0" smtClean="0"/>
              <a:t>Using Data to Predict Probability</a:t>
            </a:r>
          </a:p>
        </p:txBody>
      </p:sp>
    </p:spTree>
    <p:extLst>
      <p:ext uri="{BB962C8B-B14F-4D97-AF65-F5344CB8AC3E}">
        <p14:creationId xmlns:p14="http://schemas.microsoft.com/office/powerpoint/2010/main" val="3448491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Definitions</a:t>
            </a:r>
            <a:endParaRPr lang="en-US" sz="6000" b="1" dirty="0"/>
          </a:p>
        </p:txBody>
      </p:sp>
      <p:sp>
        <p:nvSpPr>
          <p:cNvPr id="14" name="Content Placeholder 13"/>
          <p:cNvSpPr>
            <a:spLocks noGrp="1"/>
          </p:cNvSpPr>
          <p:nvPr>
            <p:ph idx="1"/>
          </p:nvPr>
        </p:nvSpPr>
        <p:spPr>
          <a:xfrm>
            <a:off x="914161" y="2590800"/>
            <a:ext cx="10360501" cy="3454399"/>
          </a:xfrm>
        </p:spPr>
        <p:txBody>
          <a:bodyPr>
            <a:normAutofit/>
          </a:bodyPr>
          <a:lstStyle/>
          <a:p>
            <a:r>
              <a:rPr lang="en-US" sz="3500" b="1" u="sng" dirty="0" smtClean="0"/>
              <a:t>Sampling</a:t>
            </a:r>
            <a:r>
              <a:rPr lang="en-US" sz="3500" b="1" dirty="0" smtClean="0"/>
              <a:t>: </a:t>
            </a:r>
            <a:r>
              <a:rPr lang="en-US" sz="3500" dirty="0" smtClean="0"/>
              <a:t>a convenient way to gather data</a:t>
            </a:r>
          </a:p>
          <a:p>
            <a:r>
              <a:rPr lang="en-US" sz="3500" b="1" u="sng" dirty="0" smtClean="0"/>
              <a:t>Data</a:t>
            </a:r>
            <a:r>
              <a:rPr lang="en-US" sz="3500" b="1" dirty="0" smtClean="0"/>
              <a:t>:</a:t>
            </a:r>
            <a:r>
              <a:rPr lang="en-US" sz="3500" dirty="0" smtClean="0"/>
              <a:t> information</a:t>
            </a:r>
          </a:p>
          <a:p>
            <a:r>
              <a:rPr lang="en-US" sz="3500" b="1" u="sng" dirty="0" smtClean="0"/>
              <a:t>Population</a:t>
            </a:r>
            <a:r>
              <a:rPr lang="en-US" sz="3500" b="1" dirty="0" smtClean="0"/>
              <a:t>:</a:t>
            </a:r>
            <a:r>
              <a:rPr lang="en-US" sz="3500" dirty="0" smtClean="0"/>
              <a:t> a group of things</a:t>
            </a:r>
          </a:p>
          <a:p>
            <a:r>
              <a:rPr lang="en-US" sz="3500" b="1" u="sng" dirty="0" smtClean="0"/>
              <a:t>Sample</a:t>
            </a:r>
            <a:r>
              <a:rPr lang="en-US" sz="3500" b="1" dirty="0" smtClean="0"/>
              <a:t>:</a:t>
            </a:r>
            <a:r>
              <a:rPr lang="en-US" sz="3500" dirty="0" smtClean="0"/>
              <a:t> a small group that is used to represent a much larger population</a:t>
            </a:r>
            <a:endParaRPr lang="en-US" sz="3500" b="1" u="sng" dirty="0" smtClean="0"/>
          </a:p>
        </p:txBody>
      </p:sp>
    </p:spTree>
    <p:extLst>
      <p:ext uri="{BB962C8B-B14F-4D97-AF65-F5344CB8AC3E}">
        <p14:creationId xmlns:p14="http://schemas.microsoft.com/office/powerpoint/2010/main" val="2296817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What is a good sample?</a:t>
            </a:r>
            <a:endParaRPr lang="en-US" sz="6000" b="1" dirty="0"/>
          </a:p>
        </p:txBody>
      </p:sp>
      <p:sp>
        <p:nvSpPr>
          <p:cNvPr id="14" name="Content Placeholder 13"/>
          <p:cNvSpPr>
            <a:spLocks noGrp="1"/>
          </p:cNvSpPr>
          <p:nvPr>
            <p:ph idx="1"/>
          </p:nvPr>
        </p:nvSpPr>
        <p:spPr>
          <a:xfrm>
            <a:off x="1141412" y="2971800"/>
            <a:ext cx="10360501" cy="2285999"/>
          </a:xfrm>
        </p:spPr>
        <p:txBody>
          <a:bodyPr>
            <a:normAutofit/>
          </a:bodyPr>
          <a:lstStyle/>
          <a:p>
            <a:r>
              <a:rPr lang="en-US" sz="3500" dirty="0" smtClean="0"/>
              <a:t>Represents the larger population </a:t>
            </a:r>
            <a:r>
              <a:rPr lang="en-US" sz="3500" i="1" u="sng" dirty="0" smtClean="0"/>
              <a:t>accurately</a:t>
            </a:r>
            <a:r>
              <a:rPr lang="en-US" sz="3500" dirty="0" smtClean="0"/>
              <a:t>.</a:t>
            </a:r>
          </a:p>
          <a:p>
            <a:r>
              <a:rPr lang="en-US" sz="3500" dirty="0" smtClean="0"/>
              <a:t>Selected at random</a:t>
            </a:r>
          </a:p>
          <a:p>
            <a:r>
              <a:rPr lang="en-US" sz="3500" dirty="0" smtClean="0"/>
              <a:t>Large enough to provide accurate data</a:t>
            </a:r>
            <a:endParaRPr lang="en-US" sz="3500" dirty="0" smtClean="0"/>
          </a:p>
        </p:txBody>
      </p:sp>
    </p:spTree>
    <p:extLst>
      <p:ext uri="{BB962C8B-B14F-4D97-AF65-F5344CB8AC3E}">
        <p14:creationId xmlns:p14="http://schemas.microsoft.com/office/powerpoint/2010/main" val="765620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Example</a:t>
            </a:r>
            <a:endParaRPr lang="en-US" sz="6000" b="1" dirty="0"/>
          </a:p>
        </p:txBody>
      </p:sp>
      <p:sp>
        <p:nvSpPr>
          <p:cNvPr id="14" name="Content Placeholder 13"/>
          <p:cNvSpPr>
            <a:spLocks noGrp="1"/>
          </p:cNvSpPr>
          <p:nvPr>
            <p:ph idx="1"/>
          </p:nvPr>
        </p:nvSpPr>
        <p:spPr>
          <a:xfrm>
            <a:off x="928673" y="2057400"/>
            <a:ext cx="10360501" cy="4216399"/>
          </a:xfrm>
        </p:spPr>
        <p:txBody>
          <a:bodyPr>
            <a:noAutofit/>
          </a:bodyPr>
          <a:lstStyle/>
          <a:p>
            <a:r>
              <a:rPr lang="en-US" sz="4000" dirty="0" smtClean="0"/>
              <a:t>One hundred people in Lafayette, Colorado, were asked to eat a bowl of oatmeal every day for a month to see whether eating a healthy breakfast daily could help reduce cholesterol. After 30 days, 98 of those in the sample had lower cholesterol. Is this a good sample? Explain.</a:t>
            </a:r>
          </a:p>
        </p:txBody>
      </p:sp>
    </p:spTree>
    <p:extLst>
      <p:ext uri="{BB962C8B-B14F-4D97-AF65-F5344CB8AC3E}">
        <p14:creationId xmlns:p14="http://schemas.microsoft.com/office/powerpoint/2010/main" val="3326135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Your turn!</a:t>
            </a:r>
            <a:endParaRPr lang="en-US" sz="6000" b="1" dirty="0"/>
          </a:p>
        </p:txBody>
      </p:sp>
      <p:sp>
        <p:nvSpPr>
          <p:cNvPr id="14" name="Content Placeholder 13"/>
          <p:cNvSpPr>
            <a:spLocks noGrp="1"/>
          </p:cNvSpPr>
          <p:nvPr>
            <p:ph idx="1"/>
          </p:nvPr>
        </p:nvSpPr>
        <p:spPr>
          <a:xfrm>
            <a:off x="914161" y="2667000"/>
            <a:ext cx="10360501" cy="2895600"/>
          </a:xfrm>
        </p:spPr>
        <p:txBody>
          <a:bodyPr>
            <a:normAutofit/>
          </a:bodyPr>
          <a:lstStyle/>
          <a:p>
            <a:r>
              <a:rPr lang="en-US" sz="3500" b="1" i="1" dirty="0" smtClean="0"/>
              <a:t>Define whether each is a good sample. Explain.</a:t>
            </a:r>
          </a:p>
          <a:p>
            <a:pPr lvl="1"/>
            <a:r>
              <a:rPr lang="en-US" sz="3100" dirty="0" smtClean="0"/>
              <a:t>Two hundred students at a school basketball game are surveyed to find the students’ favorite sport.</a:t>
            </a:r>
          </a:p>
          <a:p>
            <a:pPr lvl="1"/>
            <a:r>
              <a:rPr lang="en-US" sz="3100" dirty="0" smtClean="0"/>
              <a:t>Every other person leaving a supermarket is asked to name their favorite soap.</a:t>
            </a:r>
          </a:p>
        </p:txBody>
      </p:sp>
    </p:spTree>
    <p:extLst>
      <p:ext uri="{BB962C8B-B14F-4D97-AF65-F5344CB8AC3E}">
        <p14:creationId xmlns:p14="http://schemas.microsoft.com/office/powerpoint/2010/main" val="3987027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6000" b="1" dirty="0" smtClean="0"/>
              <a:t>Definitions</a:t>
            </a:r>
            <a:endParaRPr lang="en-US" sz="6000" b="1" dirty="0"/>
          </a:p>
        </p:txBody>
      </p:sp>
      <p:sp>
        <p:nvSpPr>
          <p:cNvPr id="14" name="Content Placeholder 13"/>
          <p:cNvSpPr>
            <a:spLocks noGrp="1"/>
          </p:cNvSpPr>
          <p:nvPr>
            <p:ph idx="1"/>
          </p:nvPr>
        </p:nvSpPr>
        <p:spPr>
          <a:xfrm>
            <a:off x="914162" y="3352800"/>
            <a:ext cx="10360501" cy="1600200"/>
          </a:xfrm>
        </p:spPr>
        <p:txBody>
          <a:bodyPr>
            <a:normAutofit/>
          </a:bodyPr>
          <a:lstStyle/>
          <a:p>
            <a:r>
              <a:rPr lang="en-US" sz="3500" b="1" u="sng" dirty="0" smtClean="0"/>
              <a:t>Frequency Table</a:t>
            </a:r>
            <a:r>
              <a:rPr lang="en-US" sz="3500" b="1" dirty="0" smtClean="0"/>
              <a:t>:</a:t>
            </a:r>
            <a:r>
              <a:rPr lang="en-US" sz="3500" dirty="0" smtClean="0"/>
              <a:t> a table that organizes data</a:t>
            </a:r>
          </a:p>
          <a:p>
            <a:r>
              <a:rPr lang="en-US" sz="3500" b="1" u="sng" dirty="0" smtClean="0"/>
              <a:t>Tally Marks</a:t>
            </a:r>
            <a:r>
              <a:rPr lang="en-US" sz="3500" b="1" dirty="0" smtClean="0"/>
              <a:t>:</a:t>
            </a:r>
            <a:r>
              <a:rPr lang="en-US" sz="3500" dirty="0" smtClean="0"/>
              <a:t> indicates the frequency of events</a:t>
            </a:r>
            <a:endParaRPr lang="en-US" sz="3500" b="1" u="sng" dirty="0" smtClean="0"/>
          </a:p>
        </p:txBody>
      </p:sp>
    </p:spTree>
    <p:extLst>
      <p:ext uri="{BB962C8B-B14F-4D97-AF65-F5344CB8AC3E}">
        <p14:creationId xmlns:p14="http://schemas.microsoft.com/office/powerpoint/2010/main" val="101795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Red Radial 16x9">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800"/>
        </a:defPPr>
      </a:lstStyle>
    </a:txDef>
  </a:objectDefaults>
  <a:extraClrSchemeLst/>
</a:theme>
</file>

<file path=ppt/theme/theme2.xml><?xml version="1.0" encoding="utf-8"?>
<a:theme xmlns:a="http://schemas.openxmlformats.org/drawingml/2006/main" name="Office Theme">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A765CE0-A8A0-42E0-82D2-3F870DB4D5F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Red radial lines presentation (widescreen)</Template>
  <TotalTime>0</TotalTime>
  <Words>969</Words>
  <Application>Microsoft Office PowerPoint</Application>
  <PresentationFormat>Custom</PresentationFormat>
  <Paragraphs>225</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Cambria</vt:lpstr>
      <vt:lpstr>Times New Roman</vt:lpstr>
      <vt:lpstr>Red Radial 16x9</vt:lpstr>
      <vt:lpstr>Collecting data</vt:lpstr>
      <vt:lpstr>Quick Questions</vt:lpstr>
      <vt:lpstr>Quick Questions (Cont.)</vt:lpstr>
      <vt:lpstr>What are we learning?</vt:lpstr>
      <vt:lpstr>Definitions</vt:lpstr>
      <vt:lpstr>What is a good sample?</vt:lpstr>
      <vt:lpstr>Example</vt:lpstr>
      <vt:lpstr>Your turn!</vt:lpstr>
      <vt:lpstr>Definitions</vt:lpstr>
      <vt:lpstr>Example</vt:lpstr>
      <vt:lpstr>Example (cont.)</vt:lpstr>
      <vt:lpstr>Example (cont.)</vt:lpstr>
      <vt:lpstr>Example (cont.)</vt:lpstr>
      <vt:lpstr>Example (cont.)</vt:lpstr>
      <vt:lpstr>Example (cont.)</vt:lpstr>
      <vt:lpstr>Your turn!</vt:lpstr>
      <vt:lpstr>Your turn! (cont.)</vt:lpstr>
      <vt:lpstr>Definitions</vt:lpstr>
      <vt:lpstr>Example</vt:lpstr>
      <vt:lpstr>Check-up!</vt:lpstr>
      <vt:lpstr>Example</vt:lpstr>
      <vt:lpstr>Example (cont.)</vt:lpstr>
      <vt:lpstr>Example (Cont.)</vt:lpstr>
      <vt:lpstr>Check-up!</vt:lpstr>
      <vt:lpstr>Quiz</vt:lpstr>
      <vt:lpstr>Quiz</vt:lpstr>
      <vt:lpstr>Quiz</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2015-09-21T15:24:11Z</dcterms:created>
  <dcterms:modified xsi:type="dcterms:W3CDTF">2015-09-21T16:11:48Z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TC028048959991</vt:lpwstr>
  </property>
</Properties>
</file>